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284" r:id="rId2"/>
    <p:sldId id="286" r:id="rId3"/>
    <p:sldId id="305" r:id="rId4"/>
    <p:sldId id="300" r:id="rId5"/>
    <p:sldId id="30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2" y="8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1E65F-3C9D-4AC9-89F5-390E3D97661A}" type="datetimeFigureOut">
              <a:rPr lang="en-US" smtClean="0"/>
              <a:pPr/>
              <a:t>2/12/2025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DF614-E641-4A77-8CEE-07AA863293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23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7969" y="2122311"/>
            <a:ext cx="5493632" cy="3777622"/>
          </a:xfrm>
        </p:spPr>
        <p:txBody>
          <a:bodyPr/>
          <a:lstStyle/>
          <a:p>
            <a:r>
              <a:rPr lang="en-US" dirty="0"/>
              <a:t>A riding-mower manufacturer would like to find a way of classifying families in a city into those that are likely to purchase a riding mower and those who are not likely to buy one. A pilot random sample of 12 owners and 12 non-owners in the city is undertaken. The data are shown in Table 1</a:t>
            </a:r>
          </a:p>
          <a:p>
            <a:endParaRPr lang="en-US" dirty="0"/>
          </a:p>
          <a:p>
            <a:r>
              <a:rPr lang="en-US" dirty="0"/>
              <a:t>How to calculate the distance between two families?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7902223" y="1817511"/>
          <a:ext cx="4210753" cy="49437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82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79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56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88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113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Observation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Observation Income ($000’s)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Lot Size (000’s sq. ft.)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Owners=1, Non-owners=2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13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60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18.4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13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85.5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16.8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113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64.8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21.6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113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61.5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20.8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113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87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23.6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113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110.1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19.2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113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108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17.6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113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82.8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22.4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113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69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20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113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93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20.8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113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51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22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113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81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20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113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75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19.6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113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52.8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20.8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113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64.8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17.2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113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43.2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20.4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113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17.6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113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49.2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17.6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113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59.4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113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18.4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113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47.4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16.4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113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18.8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113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113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14.8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56" marR="7556" marT="7556" marB="0" anchor="b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4407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4425" y="14287"/>
            <a:ext cx="9963150" cy="6829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056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88C01-27BD-46A9-9AA3-83B05035B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718166-AA11-4680-A9AD-90F251F71C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Credit card application approval, based on Age and Loan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There is a new application.</a:t>
            </a:r>
          </a:p>
          <a:p>
            <a:pPr lvl="1"/>
            <a:r>
              <a:rPr lang="en-US" dirty="0"/>
              <a:t>What are the distances between the new application and the known applications.</a:t>
            </a:r>
          </a:p>
        </p:txBody>
      </p:sp>
    </p:spTree>
    <p:extLst>
      <p:ext uri="{BB962C8B-B14F-4D97-AF65-F5344CB8AC3E}">
        <p14:creationId xmlns:p14="http://schemas.microsoft.com/office/powerpoint/2010/main" val="338154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sz="4000"/>
              <a:t>Distance</a:t>
            </a:r>
            <a:endParaRPr lang="en-CA" alt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971800" y="1447800"/>
          <a:ext cx="6400800" cy="3973816"/>
        </p:xfrm>
        <a:graphic>
          <a:graphicData uri="http://schemas.openxmlformats.org/drawingml/2006/table">
            <a:tbl>
              <a:tblPr>
                <a:tableStyleId>{1FECB4D8-DB02-4DC6-A0A2-4F2EBAE1DC90}</a:tableStyleId>
              </a:tblPr>
              <a:tblGrid>
                <a:gridCol w="1548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46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3822"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u="none" strike="noStrike" dirty="0"/>
                        <a:t>Age</a:t>
                      </a:r>
                      <a:endParaRPr lang="en-C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u="none" strike="noStrike"/>
                        <a:t>Loan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u="none" strike="noStrike"/>
                        <a:t>Default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u="none" strike="noStrike" dirty="0"/>
                        <a:t>Distance</a:t>
                      </a:r>
                      <a:endParaRPr lang="en-C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822"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u="none" strike="noStrike"/>
                        <a:t>25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$40,000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u="none" strike="noStrike"/>
                        <a:t>N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102000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822"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u="none" strike="noStrike"/>
                        <a:t>35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$60,000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u="none" strike="noStrike"/>
                        <a:t>N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82000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3822"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u="none" strike="noStrike"/>
                        <a:t>45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$80,000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u="none" strike="noStrike"/>
                        <a:t>N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62000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3822"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u="none" strike="noStrike"/>
                        <a:t>20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$20,000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u="none" strike="noStrike"/>
                        <a:t>N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122000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822"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u="none" strike="noStrike"/>
                        <a:t>35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$120,000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u="none" strike="noStrike"/>
                        <a:t>N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22000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3822"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u="none" strike="noStrike"/>
                        <a:t>52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$18,000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u="none" strike="noStrike"/>
                        <a:t>N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124000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3822"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u="none" strike="noStrike"/>
                        <a:t>23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$95,000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u="none" strike="noStrike"/>
                        <a:t>Y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47000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3822"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u="none" strike="noStrike"/>
                        <a:t>40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$62,000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u="none" strike="noStrike"/>
                        <a:t>Y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80000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3822"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u="none" strike="noStrike"/>
                        <a:t>60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$100,000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u="none" strike="noStrike"/>
                        <a:t>Y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42000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3822"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u="none" strike="noStrike"/>
                        <a:t>48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$220,000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u="none" strike="noStrike"/>
                        <a:t>Y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78000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3822"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u="none" strike="noStrike"/>
                        <a:t>33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$150,000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u="none" strike="noStrike"/>
                        <a:t>Y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8000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3822">
                <a:tc>
                  <a:txBody>
                    <a:bodyPr/>
                    <a:lstStyle/>
                    <a:p>
                      <a:pPr algn="ctr" fontAlgn="b"/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3822"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u="none" strike="noStrike" dirty="0">
                          <a:solidFill>
                            <a:srgbClr val="006600"/>
                          </a:solidFill>
                        </a:rPr>
                        <a:t>48</a:t>
                      </a:r>
                      <a:endParaRPr lang="en-CA" sz="1800" b="1" i="0" u="none" strike="noStrike" dirty="0">
                        <a:solidFill>
                          <a:srgbClr val="0066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b="1" u="none" strike="noStrike" dirty="0">
                          <a:solidFill>
                            <a:srgbClr val="006600"/>
                          </a:solidFill>
                        </a:rPr>
                        <a:t>$142,000</a:t>
                      </a:r>
                      <a:endParaRPr lang="en-CA" sz="1800" b="1" i="0" u="none" strike="noStrike" dirty="0">
                        <a:solidFill>
                          <a:srgbClr val="0066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u="none" strike="noStrike" dirty="0">
                          <a:solidFill>
                            <a:srgbClr val="006600"/>
                          </a:solidFill>
                        </a:rPr>
                        <a:t>?</a:t>
                      </a:r>
                      <a:endParaRPr lang="en-CA" sz="1800" b="1" i="0" u="none" strike="noStrike" dirty="0">
                        <a:solidFill>
                          <a:srgbClr val="0066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rot="10800000">
            <a:off x="7010400" y="4724400"/>
            <a:ext cx="1752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6704013" y="5029201"/>
            <a:ext cx="306388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graphicFrame>
        <p:nvGraphicFramePr>
          <p:cNvPr id="1026" name="Object 1"/>
          <p:cNvGraphicFramePr>
            <a:graphicFrameLocks noChangeAspect="1"/>
          </p:cNvGraphicFramePr>
          <p:nvPr/>
        </p:nvGraphicFramePr>
        <p:xfrm>
          <a:off x="4343400" y="5486401"/>
          <a:ext cx="4343400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714320" imgH="279360" progId="Equation.3">
                  <p:embed/>
                </p:oleObj>
              </mc:Choice>
              <mc:Fallback>
                <p:oleObj name="Equation" r:id="rId2" imgW="1714320" imgH="279360" progId="Equation.3">
                  <p:embed/>
                  <p:pic>
                    <p:nvPicPr>
                      <p:cNvPr id="1026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5486401"/>
                        <a:ext cx="4343400" cy="708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 rot="19963274">
            <a:off x="2970351" y="5654475"/>
            <a:ext cx="1557478" cy="307777"/>
          </a:xfrm>
          <a:prstGeom prst="rect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CA" altLang="en-US" sz="1400">
                <a:solidFill>
                  <a:srgbClr val="000000"/>
                </a:solidFill>
              </a:rPr>
              <a:t>Euclidean Distance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63CBE44-EC35-4B10-94AA-5D6358D24D40}" type="slidenum">
              <a:rPr lang="en-US" altLang="en-US">
                <a:solidFill>
                  <a:srgbClr val="898989"/>
                </a:solidFill>
              </a:rPr>
              <a:pPr/>
              <a:t>4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379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10398246" cy="128089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CA" dirty="0"/>
              <a:t>Standardized Distance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2296478"/>
              </p:ext>
            </p:extLst>
          </p:nvPr>
        </p:nvGraphicFramePr>
        <p:xfrm>
          <a:off x="2895601" y="1447800"/>
          <a:ext cx="6477001" cy="3973816"/>
        </p:xfrm>
        <a:graphic>
          <a:graphicData uri="http://schemas.openxmlformats.org/drawingml/2006/table">
            <a:tbl>
              <a:tblPr>
                <a:tableStyleId>{1FECB4D8-DB02-4DC6-A0A2-4F2EBAE1DC90}</a:tableStyleId>
              </a:tblPr>
              <a:tblGrid>
                <a:gridCol w="1604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45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45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34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3822"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u="none" strike="noStrike" dirty="0"/>
                        <a:t>Age</a:t>
                      </a:r>
                      <a:endParaRPr lang="en-C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u="none" strike="noStrike" dirty="0"/>
                        <a:t>Loan</a:t>
                      </a:r>
                      <a:endParaRPr lang="en-C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u="none" strike="noStrike"/>
                        <a:t>Default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u="none" strike="noStrike" dirty="0"/>
                        <a:t>Distance</a:t>
                      </a:r>
                      <a:endParaRPr lang="en-C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822"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0.125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0.11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u="none" strike="noStrike"/>
                        <a:t>N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0.7652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822"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0.375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0.21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u="none" strike="noStrike"/>
                        <a:t>N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0.5200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3822"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0.625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0.31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u="none" strike="noStrike" dirty="0"/>
                        <a:t>N</a:t>
                      </a:r>
                      <a:endParaRPr lang="en-C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0.3160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3822"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0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0.01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u="none" strike="noStrike" dirty="0"/>
                        <a:t>N</a:t>
                      </a:r>
                      <a:endParaRPr lang="en-C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0.9245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822"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0.375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0.50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u="none" strike="noStrike" dirty="0"/>
                        <a:t>N</a:t>
                      </a:r>
                      <a:endParaRPr lang="en-C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0.3428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3822"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0.8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0.00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u="none" strike="noStrike"/>
                        <a:t>N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0.6220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3822"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0.075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0.38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u="none" strike="noStrike"/>
                        <a:t>Y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0.6669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3822"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0.5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0.22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u="none" strike="noStrike"/>
                        <a:t>Y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 dirty="0"/>
                        <a:t>0.4437</a:t>
                      </a:r>
                      <a:endParaRPr lang="en-C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3822"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1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0.41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u="none" strike="noStrike"/>
                        <a:t>Y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0.3650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3822"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0.7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1.00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u="none" strike="noStrike"/>
                        <a:t>Y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0.3861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3822"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0.325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0.65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u="none" strike="noStrike"/>
                        <a:t>Y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u="none" strike="noStrike"/>
                        <a:t>0.3771</a:t>
                      </a:r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3822">
                <a:tc>
                  <a:txBody>
                    <a:bodyPr/>
                    <a:lstStyle/>
                    <a:p>
                      <a:pPr algn="r" fontAlgn="b"/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3822"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b="1" u="none" strike="noStrike" dirty="0">
                          <a:solidFill>
                            <a:srgbClr val="006600"/>
                          </a:solidFill>
                        </a:rPr>
                        <a:t>0.7</a:t>
                      </a:r>
                      <a:endParaRPr lang="en-CA" sz="1800" b="1" i="0" u="none" strike="noStrike" dirty="0">
                        <a:solidFill>
                          <a:srgbClr val="0066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800" b="1" u="none" strike="noStrike" dirty="0">
                          <a:solidFill>
                            <a:srgbClr val="006600"/>
                          </a:solidFill>
                        </a:rPr>
                        <a:t>0.61</a:t>
                      </a:r>
                      <a:endParaRPr lang="en-CA" sz="1800" b="1" i="0" u="none" strike="noStrike" dirty="0">
                        <a:solidFill>
                          <a:srgbClr val="0066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u="none" strike="noStrike" dirty="0">
                          <a:solidFill>
                            <a:srgbClr val="006600"/>
                          </a:solidFill>
                        </a:rPr>
                        <a:t>?</a:t>
                      </a:r>
                      <a:endParaRPr lang="en-CA" sz="1800" b="1" i="0" u="none" strike="noStrike" dirty="0">
                        <a:solidFill>
                          <a:srgbClr val="0066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rot="10800000">
            <a:off x="7010400" y="2438400"/>
            <a:ext cx="1600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5143501" y="3846513"/>
            <a:ext cx="2819400" cy="3175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553200" y="2438400"/>
            <a:ext cx="228600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553200" y="52578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graphicFrame>
        <p:nvGraphicFramePr>
          <p:cNvPr id="2050" name="Object 1"/>
          <p:cNvGraphicFramePr>
            <a:graphicFrameLocks noChangeAspect="1"/>
          </p:cNvGraphicFramePr>
          <p:nvPr/>
        </p:nvGraphicFramePr>
        <p:xfrm>
          <a:off x="4953000" y="5486400"/>
          <a:ext cx="2362200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66680" imgH="393480" progId="Equation.3">
                  <p:embed/>
                </p:oleObj>
              </mc:Choice>
              <mc:Fallback>
                <p:oleObj name="Equation" r:id="rId2" imgW="1066680" imgH="393480" progId="Equation.3">
                  <p:embed/>
                  <p:pic>
                    <p:nvPicPr>
                      <p:cNvPr id="205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5486400"/>
                        <a:ext cx="2362200" cy="793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 rot="19963274">
            <a:off x="3657636" y="5557794"/>
            <a:ext cx="1770613" cy="307777"/>
          </a:xfrm>
          <a:prstGeom prst="rect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CA" altLang="en-US" sz="1400">
                <a:solidFill>
                  <a:srgbClr val="000000"/>
                </a:solidFill>
              </a:rPr>
              <a:t>Standardized Variable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BAD446A-F24F-4B31-800F-00930CD51B69}" type="slidenum">
              <a:rPr lang="en-US" altLang="en-US">
                <a:solidFill>
                  <a:srgbClr val="898989"/>
                </a:solidFill>
              </a:rPr>
              <a:pPr/>
              <a:t>5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9091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352</TotalTime>
  <Words>340</Words>
  <Application>Microsoft Office PowerPoint</Application>
  <PresentationFormat>Widescreen</PresentationFormat>
  <Paragraphs>218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Century Gothic</vt:lpstr>
      <vt:lpstr>Wingdings 3</vt:lpstr>
      <vt:lpstr>Wisp</vt:lpstr>
      <vt:lpstr>Equation</vt:lpstr>
      <vt:lpstr>Example 1</vt:lpstr>
      <vt:lpstr>PowerPoint Presentation</vt:lpstr>
      <vt:lpstr>Example 2</vt:lpstr>
      <vt:lpstr>Distance</vt:lpstr>
      <vt:lpstr>Standardized Distance</vt:lpstr>
    </vt:vector>
  </TitlesOfParts>
  <Company>California State University, Bakersfield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Chengwei Lei</dc:creator>
  <cp:lastModifiedBy>Chengwei Lei</cp:lastModifiedBy>
  <cp:revision>81</cp:revision>
  <dcterms:created xsi:type="dcterms:W3CDTF">2016-08-31T19:16:09Z</dcterms:created>
  <dcterms:modified xsi:type="dcterms:W3CDTF">2025-02-13T05:53:34Z</dcterms:modified>
</cp:coreProperties>
</file>