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258" r:id="rId13"/>
    <p:sldId id="321" r:id="rId14"/>
    <p:sldId id="259" r:id="rId15"/>
    <p:sldId id="322" r:id="rId16"/>
    <p:sldId id="261" r:id="rId17"/>
    <p:sldId id="260" r:id="rId18"/>
    <p:sldId id="262" r:id="rId19"/>
    <p:sldId id="323" r:id="rId20"/>
    <p:sldId id="263" r:id="rId21"/>
    <p:sldId id="327" r:id="rId22"/>
    <p:sldId id="328" r:id="rId23"/>
    <p:sldId id="329" r:id="rId24"/>
    <p:sldId id="320" r:id="rId25"/>
    <p:sldId id="265" r:id="rId26"/>
    <p:sldId id="326" r:id="rId27"/>
    <p:sldId id="267" r:id="rId28"/>
    <p:sldId id="325" r:id="rId29"/>
    <p:sldId id="312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s in po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amet.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Lorem Ipsum Dolor Sit Amet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util.us/how-the-biggest-fabricator-in-science-got-caught-327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mpson's_parado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Ethical problems in data science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Chengwei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F1AF-694C-4C49-99DA-1CDD415F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the Biggest Fabricator in Science Got Caught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B71B-8DB7-4DEB-B9C0-3734D7FB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April of 2000, the journal Anesthesia &amp; Analgesia published a letter to its editor from Peter </a:t>
            </a:r>
            <a:r>
              <a:rPr lang="en-US" dirty="0" err="1"/>
              <a:t>Kranke</a:t>
            </a:r>
            <a:r>
              <a:rPr lang="en-US" dirty="0"/>
              <a:t> and two colleagues that was fairly dripping with sarcasm. The trio of academic anesthesiologists took aim at an article published by a Japanese colleague named Yoshitaka </a:t>
            </a:r>
            <a:r>
              <a:rPr lang="en-US" dirty="0" err="1"/>
              <a:t>Fujii</a:t>
            </a:r>
            <a:r>
              <a:rPr lang="en-US" dirty="0"/>
              <a:t>, whose data on a drug to prevent nausea and vomiting after surgery were, they wrote, “incredibly nice.”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sans pro book"/>
              </a:rPr>
              <a:t>Over the next two years, it became clear that he had fabricated much of his research—most of it, in fact. Today he stands alone as the record-holder for most retractions by a single author, at a breathtaking 183, representing roughly 7 percent of all retracted papers between 1980 and 2011.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sans pro book"/>
              </a:rPr>
              <a:t>His story represents a dramatic fall from grace, but also the arrival of a new dimension to scholarly publishing: Statistical tools that can sniff out fraud, and the “cops” that are willing to use them.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Ref: </a:t>
            </a:r>
            <a:r>
              <a:rPr lang="en-US" dirty="0">
                <a:hlinkClick r:id="rId2"/>
              </a:rPr>
              <a:t>https://nautil.us/how-the-biggest-fabricator-in-science-got-caught-3275/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574-616E-4703-88FD-C5E8756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939E-A17F-4380-94BB-C6EECCBB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fake data generated by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0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C29B-11BB-46A2-B350-ED8E4ED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2549-149A-4DBF-9EC3-E6DBB344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a top researcher in Bioinformatic, and you are dealing with the dataset provided by a publication on a top journal, the authors are big names in this area.</a:t>
            </a:r>
          </a:p>
          <a:p>
            <a:endParaRPr lang="en-US" dirty="0"/>
          </a:p>
          <a:p>
            <a:pPr lvl="1"/>
            <a:r>
              <a:rPr lang="en-US" dirty="0"/>
              <a:t>The data is fake, but you don’t know. You apply your algorithm on the data, and the result is fantastic.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data is fake, you notice that, but your algorithm got some fancy results on the fake data.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1965-66FE-4527-B3A2-620AF712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2A73-F903-4BBC-834E-E45BC901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Misleading the audience (without lying)</a:t>
            </a:r>
          </a:p>
        </p:txBody>
      </p:sp>
    </p:spTree>
    <p:extLst>
      <p:ext uri="{BB962C8B-B14F-4D97-AF65-F5344CB8AC3E}">
        <p14:creationId xmlns:p14="http://schemas.microsoft.com/office/powerpoint/2010/main" val="313600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0207-319C-4CBD-A816-8BD8E214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F07F-E8D3-4CB2-AD5A-A185C6C9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C96F9-ABBB-4A85-83C8-86F6B207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81" y="681037"/>
            <a:ext cx="6349206" cy="5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E052-FE9B-4547-A08F-16C74E24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0439-F03D-45EB-99EA-27336559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AD0EB-8C32-4F47-A186-5D788792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35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47D3-FBB4-45D0-9DBF-730CC914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86C6-78A6-4025-898C-E3AF54C48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okay to mislead the audience (without lying)</a:t>
            </a:r>
          </a:p>
        </p:txBody>
      </p:sp>
    </p:spTree>
    <p:extLst>
      <p:ext uri="{BB962C8B-B14F-4D97-AF65-F5344CB8AC3E}">
        <p14:creationId xmlns:p14="http://schemas.microsoft.com/office/powerpoint/2010/main" val="141858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1676-2E53-4312-8AA8-CC06ACA5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001-D798-4DD2-8DC7-609D97D8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Biased or unbiased?</a:t>
            </a:r>
          </a:p>
        </p:txBody>
      </p:sp>
    </p:spTree>
    <p:extLst>
      <p:ext uri="{BB962C8B-B14F-4D97-AF65-F5344CB8AC3E}">
        <p14:creationId xmlns:p14="http://schemas.microsoft.com/office/powerpoint/2010/main" val="311082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or unfair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58838"/>
              </p:ext>
            </p:extLst>
          </p:nvPr>
        </p:nvGraphicFramePr>
        <p:xfrm>
          <a:off x="2374900" y="2348230"/>
          <a:ext cx="5536662" cy="109728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1785082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0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don't lie!!! It is unfair!!!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4900" y="2348230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7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AFF3-0FE3-4230-9E9B-44BC8B03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algorithm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2D63-1A5C-4F85-ACEA-966B5835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talk about what is “CORRECT”</a:t>
            </a:r>
          </a:p>
        </p:txBody>
      </p:sp>
    </p:spTree>
    <p:extLst>
      <p:ext uri="{BB962C8B-B14F-4D97-AF65-F5344CB8AC3E}">
        <p14:creationId xmlns:p14="http://schemas.microsoft.com/office/powerpoint/2010/main" val="155258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should be responsible for this!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4EDA5-A704-407A-9920-F244F0965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55090"/>
              </p:ext>
            </p:extLst>
          </p:nvPr>
        </p:nvGraphicFramePr>
        <p:xfrm>
          <a:off x="3479800" y="2014194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D5A78C5-12BE-4236-9287-F672F05C2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43719"/>
              </p:ext>
            </p:extLst>
          </p:nvPr>
        </p:nvGraphicFramePr>
        <p:xfrm>
          <a:off x="660400" y="4287335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2332C1-7E3E-4B5D-B035-0959045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48411"/>
              </p:ext>
            </p:extLst>
          </p:nvPr>
        </p:nvGraphicFramePr>
        <p:xfrm>
          <a:off x="6624584" y="4287335"/>
          <a:ext cx="4907016" cy="146304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1066536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8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6C87-CDCE-4267-B379-B56BD0B8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D7CDA-C54D-4D3C-929D-9D82FF94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CD8AD75-FFB8-4A44-B375-5F1CE2987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47145"/>
              </p:ext>
            </p:extLst>
          </p:nvPr>
        </p:nvGraphicFramePr>
        <p:xfrm>
          <a:off x="660400" y="4287335"/>
          <a:ext cx="5651500" cy="14630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994599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77288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580176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304228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0450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0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1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6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915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2F30B4-A9F4-4895-B733-220A6739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66349"/>
              </p:ext>
            </p:extLst>
          </p:nvPr>
        </p:nvGraphicFramePr>
        <p:xfrm>
          <a:off x="6624584" y="4287335"/>
          <a:ext cx="4907016" cy="146304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40209805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46160445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92000608"/>
                    </a:ext>
                  </a:extLst>
                </a:gridCol>
                <a:gridCol w="1066536">
                  <a:extLst>
                    <a:ext uri="{9D8B030D-6E8A-4147-A177-3AD203B41FA5}">
                      <a16:colId xmlns:a16="http://schemas.microsoft.com/office/drawing/2014/main" val="37654702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5423440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1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8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9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9B98FE-0431-4B38-9B13-BA5FDDA7C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85755"/>
              </p:ext>
            </p:extLst>
          </p:nvPr>
        </p:nvGraphicFramePr>
        <p:xfrm>
          <a:off x="731080" y="2423160"/>
          <a:ext cx="4933950" cy="2011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5233873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5445366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60598363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84539449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76002943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17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Percentage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0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3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33.6%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407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747E23-FA16-43A9-B1C1-B74E1E19E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01002"/>
              </p:ext>
            </p:extLst>
          </p:nvPr>
        </p:nvGraphicFramePr>
        <p:xfrm>
          <a:off x="6191250" y="2423160"/>
          <a:ext cx="4933950" cy="2011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8841633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4341448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9813135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80358661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48271947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3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Percentage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0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80.1%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3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91.1%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4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657-D068-425C-8635-6679DC96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9B98FE-0431-4B38-9B13-BA5FDDA7C481}"/>
              </a:ext>
            </a:extLst>
          </p:cNvPr>
          <p:cNvGraphicFramePr>
            <a:graphicFrameLocks noGrp="1"/>
          </p:cNvGraphicFramePr>
          <p:nvPr/>
        </p:nvGraphicFramePr>
        <p:xfrm>
          <a:off x="731080" y="4481195"/>
          <a:ext cx="4933950" cy="2011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5233873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5445366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60598363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84539449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76002943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Law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17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Percentage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0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3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33.6%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407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747E23-FA16-43A9-B1C1-B74E1E19E561}"/>
              </a:ext>
            </a:extLst>
          </p:cNvPr>
          <p:cNvGraphicFramePr>
            <a:graphicFrameLocks noGrp="1"/>
          </p:cNvGraphicFramePr>
          <p:nvPr/>
        </p:nvGraphicFramePr>
        <p:xfrm>
          <a:off x="6287819" y="4481195"/>
          <a:ext cx="4933950" cy="20116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8841633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4341448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9813135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80358661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48271947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Business School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3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Percentage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0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Man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80.1%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3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91.1%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5076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FEF788-D586-4383-B7E0-C8F35B131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5988CF9-9001-4AFE-AFF5-13CE0E236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67352"/>
              </p:ext>
            </p:extLst>
          </p:nvPr>
        </p:nvGraphicFramePr>
        <p:xfrm>
          <a:off x="3198055" y="2556789"/>
          <a:ext cx="5536662" cy="137160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59802081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766559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79961300"/>
                    </a:ext>
                  </a:extLst>
                </a:gridCol>
                <a:gridCol w="956574">
                  <a:extLst>
                    <a:ext uri="{9D8B030D-6E8A-4147-A177-3AD203B41FA5}">
                      <a16:colId xmlns:a16="http://schemas.microsoft.com/office/drawing/2014/main" val="1877085167"/>
                    </a:ext>
                  </a:extLst>
                </a:gridCol>
                <a:gridCol w="1036788">
                  <a:extLst>
                    <a:ext uri="{9D8B030D-6E8A-4147-A177-3AD203B41FA5}">
                      <a16:colId xmlns:a16="http://schemas.microsoft.com/office/drawing/2014/main" val="94067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Admitted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Percentage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5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209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304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68.8%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Women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4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3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1676-2E53-4312-8AA8-CC06ACA5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001-D798-4DD2-8DC7-609D97D8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conclusion will you draw? Do you think it is biased or unbiased?</a:t>
            </a:r>
          </a:p>
        </p:txBody>
      </p:sp>
    </p:spTree>
    <p:extLst>
      <p:ext uri="{BB962C8B-B14F-4D97-AF65-F5344CB8AC3E}">
        <p14:creationId xmlns:p14="http://schemas.microsoft.com/office/powerpoint/2010/main" val="117076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D8A4-1A3B-4B09-9D1E-CEA98830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Simpson's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72D1-13A1-43CE-B879-BEE70302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Simpson's paradox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2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440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DBA1-FA95-4065-8998-254B8344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F8C2-BB82-418C-844B-DA6E72ECC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data real?</a:t>
            </a:r>
          </a:p>
          <a:p>
            <a:r>
              <a:rPr lang="en-US" dirty="0"/>
              <a:t>Is the data manipulated?</a:t>
            </a:r>
          </a:p>
          <a:p>
            <a:r>
              <a:rPr lang="en-US" dirty="0"/>
              <a:t>Is there any privacy problem?</a:t>
            </a:r>
          </a:p>
          <a:p>
            <a:r>
              <a:rPr lang="en-US" dirty="0"/>
              <a:t>How about the intelligence property rights in data mining</a:t>
            </a:r>
          </a:p>
          <a:p>
            <a:r>
              <a:rPr lang="en-US" dirty="0"/>
              <a:t>Is your activity / algorithm good for all humankind?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3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EABE-049C-4282-B613-2FA79BC4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algorithm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DBA6-E1AD-47AD-9E0D-812ACC03D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119B-69F4-4CDC-B956-358DB1CD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D34D-FE01-486D-834D-CB5C80A9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381500"/>
            <a:ext cx="10058400" cy="1571244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Oh, no~~~ It is NOT correct, what shall I do?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612A3C-E4E6-4022-8F95-C520F330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37" y="642594"/>
            <a:ext cx="8718530" cy="33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4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7880-FC8F-458B-B7BC-153088FA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hours later~~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BA03-7CF0-435E-8AF3-0EA6AEC6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YES~~~ It is CORRECT!!!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3AF1D4-E716-4C0D-ACE7-00A79FFC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9" y="553668"/>
            <a:ext cx="5935662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9B0E-3AF9-45FE-8E97-CA0D6C3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it to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90F4-FA0C-4F65-B373-179E7548F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See~~~ Check the output of the test case. IT IS CORRECT!!!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Input test case: [13, 4, 24, 7]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Output: 24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Let’s check the test case with the Pseudocode.</a:t>
            </a:r>
          </a:p>
          <a:p>
            <a:pPr lvl="1"/>
            <a:r>
              <a:rPr lang="en-US" dirty="0" err="1"/>
              <a:t>maxNum</a:t>
            </a:r>
            <a:r>
              <a:rPr lang="en-US" dirty="0"/>
              <a:t> ← -1</a:t>
            </a:r>
          </a:p>
          <a:p>
            <a:pPr lvl="1"/>
            <a:r>
              <a:rPr lang="en-US" dirty="0"/>
              <a:t>FOR num IN numbers {</a:t>
            </a:r>
          </a:p>
          <a:p>
            <a:pPr lvl="1"/>
            <a:r>
              <a:rPr lang="en-US" dirty="0"/>
              <a:t>  if (num &gt; </a:t>
            </a:r>
            <a:r>
              <a:rPr lang="en-US" dirty="0" err="1"/>
              <a:t>maxNum</a:t>
            </a:r>
            <a:r>
              <a:rPr lang="en-US" dirty="0"/>
              <a:t>) {</a:t>
            </a:r>
          </a:p>
          <a:p>
            <a:pPr lvl="1"/>
            <a:r>
              <a:rPr lang="en-US" dirty="0"/>
              <a:t>    </a:t>
            </a:r>
            <a:r>
              <a:rPr lang="en-US" dirty="0" err="1"/>
              <a:t>maxNum</a:t>
            </a:r>
            <a:r>
              <a:rPr lang="en-US" dirty="0"/>
              <a:t> ← num</a:t>
            </a:r>
          </a:p>
          <a:p>
            <a:pPr lvl="1"/>
            <a:r>
              <a:rPr lang="en-US" dirty="0"/>
              <a:t>  }</a:t>
            </a:r>
          </a:p>
          <a:p>
            <a:pPr lvl="1"/>
            <a:r>
              <a:rPr lang="en-US" dirty="0"/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F36358-1BC7-4EDB-8E09-0DFD0263D032}"/>
              </a:ext>
            </a:extLst>
          </p:cNvPr>
          <p:cNvSpPr txBox="1">
            <a:spLocks/>
          </p:cNvSpPr>
          <p:nvPr/>
        </p:nvSpPr>
        <p:spPr>
          <a:xfrm>
            <a:off x="6667500" y="4116858"/>
            <a:ext cx="4962123" cy="221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Let’s check this test case</a:t>
            </a:r>
          </a:p>
          <a:p>
            <a:pPr lvl="1"/>
            <a:r>
              <a:rPr lang="en-US" dirty="0"/>
              <a:t>Input test case: [-13, -4, -24, -7]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correct output should: -4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your output is: -1</a:t>
            </a:r>
          </a:p>
        </p:txBody>
      </p:sp>
    </p:spTree>
    <p:extLst>
      <p:ext uri="{BB962C8B-B14F-4D97-AF65-F5344CB8AC3E}">
        <p14:creationId xmlns:p14="http://schemas.microsoft.com/office/powerpoint/2010/main" val="15689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A234-3818-420C-850F-47BF0F41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it is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6F93-9A26-4CA5-8618-AA6048256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maxNum</a:t>
            </a:r>
            <a:r>
              <a:rPr lang="en-US" dirty="0"/>
              <a:t> ← numbers[0]</a:t>
            </a:r>
          </a:p>
          <a:p>
            <a:r>
              <a:rPr lang="en-US" dirty="0"/>
              <a:t>FOR num IN numbers {</a:t>
            </a:r>
          </a:p>
          <a:p>
            <a:r>
              <a:rPr lang="en-US" dirty="0"/>
              <a:t>  if (num &gt; </a:t>
            </a:r>
            <a:r>
              <a:rPr lang="en-US" dirty="0" err="1"/>
              <a:t>maxNum</a:t>
            </a:r>
            <a:r>
              <a:rPr lang="en-US" dirty="0"/>
              <a:t>) {</a:t>
            </a:r>
          </a:p>
          <a:p>
            <a:r>
              <a:rPr lang="en-US" dirty="0"/>
              <a:t>    </a:t>
            </a:r>
            <a:r>
              <a:rPr lang="en-US" dirty="0" err="1"/>
              <a:t>maxNum</a:t>
            </a:r>
            <a:r>
              <a:rPr lang="en-US" dirty="0"/>
              <a:t> ← num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864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7D7A-0C5D-47D8-9C46-016230BE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correct way to present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C291-FEA2-43A3-8DE0-BFDE5A46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8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574-616E-4703-88FD-C5E8756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939E-A17F-4380-94BB-C6EECCBB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fake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65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{4B3B86E5-B67B-4A66-9B1D-3E9468FBEA71}tf11531919_win32</Template>
  <TotalTime>47</TotalTime>
  <Words>794</Words>
  <Application>Microsoft Office PowerPoint</Application>
  <PresentationFormat>Widescreen</PresentationFormat>
  <Paragraphs>247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freightsans pro book</vt:lpstr>
      <vt:lpstr>Garamond</vt:lpstr>
      <vt:lpstr>Verdana</vt:lpstr>
      <vt:lpstr>SavonVTI</vt:lpstr>
      <vt:lpstr>Ethical problems in data science</vt:lpstr>
      <vt:lpstr>Example in algorithm design</vt:lpstr>
      <vt:lpstr>Is your algorithm correct?</vt:lpstr>
      <vt:lpstr>PowerPoint Presentation</vt:lpstr>
      <vt:lpstr>Few hours later~~</vt:lpstr>
      <vt:lpstr>Prove it to me!</vt:lpstr>
      <vt:lpstr>Now, it is correct</vt:lpstr>
      <vt:lpstr>What is the correct way to present data?</vt:lpstr>
      <vt:lpstr>Level 1</vt:lpstr>
      <vt:lpstr>How the Biggest Fabricator in Science Got Caught</vt:lpstr>
      <vt:lpstr>Level 2</vt:lpstr>
      <vt:lpstr>Discussion</vt:lpstr>
      <vt:lpstr>Level 3</vt:lpstr>
      <vt:lpstr>Level 3</vt:lpstr>
      <vt:lpstr>PowerPoint Presentation</vt:lpstr>
      <vt:lpstr>Discussion</vt:lpstr>
      <vt:lpstr>Level 4</vt:lpstr>
      <vt:lpstr>Fair or unfair</vt:lpstr>
      <vt:lpstr>Numbers don't lie!!! It is unfair!!!</vt:lpstr>
      <vt:lpstr>Someone should be responsible for this!</vt:lpstr>
      <vt:lpstr>Which department?</vt:lpstr>
      <vt:lpstr>PowerPoint Presentation</vt:lpstr>
      <vt:lpstr>What is going on?</vt:lpstr>
      <vt:lpstr>Discussion</vt:lpstr>
      <vt:lpstr>Simpson's paradox</vt:lpstr>
      <vt:lpstr>Title Lorem Ipsum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Chengwei Lei</dc:creator>
  <cp:lastModifiedBy>Chengwei Lei</cp:lastModifiedBy>
  <cp:revision>12</cp:revision>
  <dcterms:created xsi:type="dcterms:W3CDTF">2022-02-11T21:14:34Z</dcterms:created>
  <dcterms:modified xsi:type="dcterms:W3CDTF">2022-02-11T22:03:00Z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