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86" r:id="rId3"/>
    <p:sldId id="287" r:id="rId4"/>
    <p:sldId id="289" r:id="rId5"/>
    <p:sldId id="290" r:id="rId6"/>
    <p:sldId id="291" r:id="rId7"/>
    <p:sldId id="288" r:id="rId8"/>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5182" autoAdjust="0"/>
  </p:normalViewPr>
  <p:slideViewPr>
    <p:cSldViewPr>
      <p:cViewPr varScale="1">
        <p:scale>
          <a:sx n="83" d="100"/>
          <a:sy n="83" d="100"/>
        </p:scale>
        <p:origin x="2424"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71C1ABE-0D4F-4236-825F-609A5A032B74}" type="datetimeFigureOut">
              <a:rPr lang="en-US" smtClean="0"/>
              <a:t>9/3/2025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9046695-FEC7-412E-8A3B-C5FBB7C0DCD6}" type="slidenum">
              <a:rPr lang="en-US" smtClean="0"/>
              <a:t>‹#›</a:t>
            </a:fld>
            <a:endParaRPr lang="en-US"/>
          </a:p>
        </p:txBody>
      </p:sp>
    </p:spTree>
    <p:extLst>
      <p:ext uri="{BB962C8B-B14F-4D97-AF65-F5344CB8AC3E}">
        <p14:creationId xmlns:p14="http://schemas.microsoft.com/office/powerpoint/2010/main" val="11859593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Before we dive into system calls, let’s start with something familiar. Think about when you’re on your laptop. You might have Spotify streaming music, Chrome open with a dozen tabs, maybe Word running in the background. How does the computer juggle all of these at the same time?</a:t>
            </a:r>
            <a:br>
              <a:rPr lang="en-US" dirty="0"/>
            </a:br>
            <a:r>
              <a:rPr lang="en-US" dirty="0"/>
              <a:t>The answer is </a:t>
            </a:r>
            <a:r>
              <a:rPr lang="en-US" b="1" dirty="0"/>
              <a:t>processes</a:t>
            </a:r>
            <a:r>
              <a:rPr lang="en-US" dirty="0"/>
              <a:t>. Every running program is given its own process by the operating system. The OS switches between them quickly enough that it feels like they’re all running at once. This idea — that the OS can manage multiple processes — is what makes modern computing possible.</a:t>
            </a:r>
          </a:p>
        </p:txBody>
      </p:sp>
      <p:sp>
        <p:nvSpPr>
          <p:cNvPr id="4" name="Slide Number Placeholder 3"/>
          <p:cNvSpPr>
            <a:spLocks noGrp="1"/>
          </p:cNvSpPr>
          <p:nvPr>
            <p:ph type="sldNum" sz="quarter" idx="5"/>
          </p:nvPr>
        </p:nvSpPr>
        <p:spPr/>
        <p:txBody>
          <a:bodyPr/>
          <a:lstStyle/>
          <a:p>
            <a:fld id="{49046695-FEC7-412E-8A3B-C5FBB7C0DCD6}" type="slidenum">
              <a:rPr lang="en-US" smtClean="0"/>
              <a:t>2</a:t>
            </a:fld>
            <a:endParaRPr lang="en-US"/>
          </a:p>
        </p:txBody>
      </p:sp>
    </p:spTree>
    <p:extLst>
      <p:ext uri="{BB962C8B-B14F-4D97-AF65-F5344CB8AC3E}">
        <p14:creationId xmlns:p14="http://schemas.microsoft.com/office/powerpoint/2010/main" val="9979183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process isn’t just the program code. It’s the program code </a:t>
            </a:r>
            <a:r>
              <a:rPr lang="en-US" i="1" dirty="0"/>
              <a:t>plus</a:t>
            </a:r>
            <a:r>
              <a:rPr lang="en-US" dirty="0"/>
              <a:t> everything the operating system gives it: its own memory space, its registers, open files, and other resources. You can think of a process as a little universe. It has its own memory, its own environment, and the OS keeps track of it in something called the process table.</a:t>
            </a:r>
            <a:br>
              <a:rPr lang="en-US" dirty="0"/>
            </a:br>
            <a:r>
              <a:rPr lang="en-US" dirty="0"/>
              <a:t>That table is like the OS’s attendance sheet — it knows who’s present, what state they’re in, and how to manage them. This distinction — between a program and a process — is crucial for understanding fork.</a:t>
            </a:r>
          </a:p>
        </p:txBody>
      </p:sp>
      <p:sp>
        <p:nvSpPr>
          <p:cNvPr id="4" name="Slide Number Placeholder 3"/>
          <p:cNvSpPr>
            <a:spLocks noGrp="1"/>
          </p:cNvSpPr>
          <p:nvPr>
            <p:ph type="sldNum" sz="quarter" idx="5"/>
          </p:nvPr>
        </p:nvSpPr>
        <p:spPr/>
        <p:txBody>
          <a:bodyPr/>
          <a:lstStyle/>
          <a:p>
            <a:fld id="{49046695-FEC7-412E-8A3B-C5FBB7C0DCD6}" type="slidenum">
              <a:rPr lang="en-US" smtClean="0"/>
              <a:t>3</a:t>
            </a:fld>
            <a:endParaRPr lang="en-US"/>
          </a:p>
        </p:txBody>
      </p:sp>
    </p:spTree>
    <p:extLst>
      <p:ext uri="{BB962C8B-B14F-4D97-AF65-F5344CB8AC3E}">
        <p14:creationId xmlns:p14="http://schemas.microsoft.com/office/powerpoint/2010/main" val="10849421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Okay, so now that we know what a process is, how do we get a new one? In Unix systems, we use the system call </a:t>
            </a:r>
            <a:r>
              <a:rPr lang="en-US" sz="1200" kern="1200" dirty="0">
                <a:solidFill>
                  <a:schemeClr val="tx1"/>
                </a:solidFill>
                <a:latin typeface="+mn-lt"/>
                <a:ea typeface="+mn-ea"/>
                <a:cs typeface="+mn-cs"/>
              </a:rPr>
              <a:t>fork()</a:t>
            </a:r>
            <a:r>
              <a:rPr lang="en-US" dirty="0"/>
              <a:t>.</a:t>
            </a:r>
            <a:br>
              <a:rPr lang="en-US" dirty="0"/>
            </a:br>
            <a:r>
              <a:rPr lang="en-US" dirty="0"/>
              <a:t>What </a:t>
            </a:r>
            <a:r>
              <a:rPr lang="en-US" sz="1200" kern="1200" dirty="0">
                <a:solidFill>
                  <a:schemeClr val="tx1"/>
                </a:solidFill>
                <a:latin typeface="+mn-lt"/>
                <a:ea typeface="+mn-ea"/>
                <a:cs typeface="+mn-cs"/>
              </a:rPr>
              <a:t>fork()</a:t>
            </a:r>
            <a:r>
              <a:rPr lang="en-US" dirty="0"/>
              <a:t> does is really simple in concept but powerful: it duplicates the current process. You start with one process, and after </a:t>
            </a:r>
            <a:r>
              <a:rPr lang="en-US" sz="1200" kern="1200" dirty="0">
                <a:solidFill>
                  <a:schemeClr val="tx1"/>
                </a:solidFill>
                <a:latin typeface="+mn-lt"/>
                <a:ea typeface="+mn-ea"/>
                <a:cs typeface="+mn-cs"/>
              </a:rPr>
              <a:t>fork()</a:t>
            </a:r>
            <a:r>
              <a:rPr lang="en-US" dirty="0"/>
              <a:t>, you have two. We call the original the parent, and the new one the child.</a:t>
            </a:r>
            <a:br>
              <a:rPr lang="en-US" dirty="0"/>
            </a:br>
            <a:r>
              <a:rPr lang="en-US" dirty="0"/>
              <a:t>I like to compare this to making a photocopy. If you have a worksheet and put it in the copier, you now have two worksheets. They look the same, but from now on, you can write different things on each one. Similarly, the child process starts off as a copy of the parent but can go its own way.</a:t>
            </a:r>
          </a:p>
        </p:txBody>
      </p:sp>
      <p:sp>
        <p:nvSpPr>
          <p:cNvPr id="4" name="Slide Number Placeholder 3"/>
          <p:cNvSpPr>
            <a:spLocks noGrp="1"/>
          </p:cNvSpPr>
          <p:nvPr>
            <p:ph type="sldNum" sz="quarter" idx="5"/>
          </p:nvPr>
        </p:nvSpPr>
        <p:spPr/>
        <p:txBody>
          <a:bodyPr/>
          <a:lstStyle/>
          <a:p>
            <a:fld id="{49046695-FEC7-412E-8A3B-C5FBB7C0DCD6}" type="slidenum">
              <a:rPr lang="en-US" smtClean="0"/>
              <a:t>4</a:t>
            </a:fld>
            <a:endParaRPr lang="en-US"/>
          </a:p>
        </p:txBody>
      </p:sp>
    </p:spTree>
    <p:extLst>
      <p:ext uri="{BB962C8B-B14F-4D97-AF65-F5344CB8AC3E}">
        <p14:creationId xmlns:p14="http://schemas.microsoft.com/office/powerpoint/2010/main" val="9134984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Here’s where things get interesting. After a fork, you suddenly have two processes — but both are running the same code. How do you tell which one is which? That’s where the return value of </a:t>
            </a:r>
            <a:r>
              <a:rPr lang="en-US" sz="1200" kern="1200" dirty="0">
                <a:solidFill>
                  <a:schemeClr val="tx1"/>
                </a:solidFill>
                <a:latin typeface="+mn-lt"/>
                <a:ea typeface="+mn-ea"/>
                <a:cs typeface="+mn-cs"/>
              </a:rPr>
              <a:t>fork()</a:t>
            </a:r>
            <a:r>
              <a:rPr lang="en-US" dirty="0"/>
              <a:t> comes in.</a:t>
            </a:r>
            <a:br>
              <a:rPr lang="en-US" dirty="0"/>
            </a:br>
            <a:r>
              <a:rPr lang="en-US" dirty="0"/>
              <a:t>If the return value is zero, you know you’re in the child process. If it’s a positive number, that number is the child’s process ID, and you’re in the parent. Both parent and child continue executing from the same line in the program — the line right after </a:t>
            </a:r>
            <a:r>
              <a:rPr lang="en-US" sz="1200" kern="1200" dirty="0">
                <a:solidFill>
                  <a:schemeClr val="tx1"/>
                </a:solidFill>
                <a:latin typeface="+mn-lt"/>
                <a:ea typeface="+mn-ea"/>
                <a:cs typeface="+mn-cs"/>
              </a:rPr>
              <a:t>fork()</a:t>
            </a:r>
            <a:r>
              <a:rPr lang="en-US" dirty="0"/>
              <a:t>.</a:t>
            </a:r>
            <a:br>
              <a:rPr lang="en-US" dirty="0"/>
            </a:br>
            <a:r>
              <a:rPr lang="en-US" dirty="0"/>
              <a:t>That means the same code runs twice, once in each process, but the branch you take depends on the return value.</a:t>
            </a:r>
          </a:p>
        </p:txBody>
      </p:sp>
      <p:sp>
        <p:nvSpPr>
          <p:cNvPr id="4" name="Slide Number Placeholder 3"/>
          <p:cNvSpPr>
            <a:spLocks noGrp="1"/>
          </p:cNvSpPr>
          <p:nvPr>
            <p:ph type="sldNum" sz="quarter" idx="5"/>
          </p:nvPr>
        </p:nvSpPr>
        <p:spPr/>
        <p:txBody>
          <a:bodyPr/>
          <a:lstStyle/>
          <a:p>
            <a:fld id="{49046695-FEC7-412E-8A3B-C5FBB7C0DCD6}" type="slidenum">
              <a:rPr lang="en-US" smtClean="0"/>
              <a:t>5</a:t>
            </a:fld>
            <a:endParaRPr lang="en-US"/>
          </a:p>
        </p:txBody>
      </p:sp>
    </p:spTree>
    <p:extLst>
      <p:ext uri="{BB962C8B-B14F-4D97-AF65-F5344CB8AC3E}">
        <p14:creationId xmlns:p14="http://schemas.microsoft.com/office/powerpoint/2010/main" val="8101878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what do we actually use fork for? A really important example is your command shell. Every time you type a command like </a:t>
            </a:r>
            <a:r>
              <a:rPr lang="en-US" sz="1200" kern="1200" dirty="0">
                <a:solidFill>
                  <a:schemeClr val="tx1"/>
                </a:solidFill>
                <a:latin typeface="+mn-lt"/>
                <a:ea typeface="+mn-ea"/>
                <a:cs typeface="+mn-cs"/>
              </a:rPr>
              <a:t>ls</a:t>
            </a:r>
            <a:r>
              <a:rPr lang="en-US" dirty="0"/>
              <a:t>, the shell doesn’t run it inside itself. Instead, the shell forks — it makes a child process. The child process then uses another call, </a:t>
            </a:r>
            <a:r>
              <a:rPr lang="en-US" sz="1200" kern="1200" dirty="0">
                <a:solidFill>
                  <a:schemeClr val="tx1"/>
                </a:solidFill>
                <a:latin typeface="+mn-lt"/>
                <a:ea typeface="+mn-ea"/>
                <a:cs typeface="+mn-cs"/>
              </a:rPr>
              <a:t>exec</a:t>
            </a:r>
            <a:r>
              <a:rPr lang="en-US" dirty="0"/>
              <a:t>, to replace itself with the program you asked for. That’s how </a:t>
            </a:r>
            <a:r>
              <a:rPr lang="en-US" sz="1200" kern="1200" dirty="0">
                <a:solidFill>
                  <a:schemeClr val="tx1"/>
                </a:solidFill>
                <a:latin typeface="+mn-lt"/>
                <a:ea typeface="+mn-ea"/>
                <a:cs typeface="+mn-cs"/>
              </a:rPr>
              <a:t>ls</a:t>
            </a:r>
            <a:r>
              <a:rPr lang="en-US" dirty="0"/>
              <a:t> runs.</a:t>
            </a:r>
            <a:br>
              <a:rPr lang="en-US" dirty="0"/>
            </a:br>
            <a:r>
              <a:rPr lang="en-US" dirty="0"/>
              <a:t>Another common use is servers. A web server might fork a new process every time a client connects, so each client is handled separately. And of course, you can use fork to run things in the background — like a child process doing work while the parent continues.</a:t>
            </a:r>
          </a:p>
        </p:txBody>
      </p:sp>
      <p:sp>
        <p:nvSpPr>
          <p:cNvPr id="4" name="Slide Number Placeholder 3"/>
          <p:cNvSpPr>
            <a:spLocks noGrp="1"/>
          </p:cNvSpPr>
          <p:nvPr>
            <p:ph type="sldNum" sz="quarter" idx="5"/>
          </p:nvPr>
        </p:nvSpPr>
        <p:spPr/>
        <p:txBody>
          <a:bodyPr/>
          <a:lstStyle/>
          <a:p>
            <a:fld id="{49046695-FEC7-412E-8A3B-C5FBB7C0DCD6}" type="slidenum">
              <a:rPr lang="en-US" smtClean="0"/>
              <a:t>6</a:t>
            </a:fld>
            <a:endParaRPr lang="en-US"/>
          </a:p>
        </p:txBody>
      </p:sp>
    </p:spTree>
    <p:extLst>
      <p:ext uri="{BB962C8B-B14F-4D97-AF65-F5344CB8AC3E}">
        <p14:creationId xmlns:p14="http://schemas.microsoft.com/office/powerpoint/2010/main" val="12285613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There’s one big rule when you use fork: the parent has to clean up after the child. When the child process ends, it doesn’t just disappear. It leaves behind an entry in the process table, which contains its exit status. We call that a zombie.</a:t>
            </a:r>
            <a:br>
              <a:rPr lang="en-US" dirty="0"/>
            </a:br>
            <a:r>
              <a:rPr lang="en-US" dirty="0"/>
              <a:t>If the parent never checks on the child — never calls </a:t>
            </a:r>
            <a:r>
              <a:rPr lang="en-US" sz="1200" kern="1200" dirty="0">
                <a:solidFill>
                  <a:schemeClr val="tx1"/>
                </a:solidFill>
                <a:latin typeface="+mn-lt"/>
                <a:ea typeface="+mn-ea"/>
                <a:cs typeface="+mn-cs"/>
              </a:rPr>
              <a:t>wait()</a:t>
            </a:r>
            <a:r>
              <a:rPr lang="en-US" dirty="0"/>
              <a:t> — that zombie stays in the process table, even though it’s not running. Too many zombies and the system can’t create new processes.</a:t>
            </a:r>
            <a:br>
              <a:rPr lang="en-US" dirty="0"/>
            </a:br>
            <a:r>
              <a:rPr lang="en-US" dirty="0"/>
              <a:t>So the fix is simple: the child should call </a:t>
            </a:r>
            <a:r>
              <a:rPr lang="en-US" sz="1200" kern="1200" dirty="0">
                <a:solidFill>
                  <a:schemeClr val="tx1"/>
                </a:solidFill>
                <a:latin typeface="+mn-lt"/>
                <a:ea typeface="+mn-ea"/>
                <a:cs typeface="+mn-cs"/>
              </a:rPr>
              <a:t>exit()</a:t>
            </a:r>
            <a:r>
              <a:rPr lang="en-US" dirty="0"/>
              <a:t> when it’s done, and the parent should call </a:t>
            </a:r>
            <a:r>
              <a:rPr lang="en-US" sz="1200" kern="1200" dirty="0">
                <a:solidFill>
                  <a:schemeClr val="tx1"/>
                </a:solidFill>
                <a:latin typeface="+mn-lt"/>
                <a:ea typeface="+mn-ea"/>
                <a:cs typeface="+mn-cs"/>
              </a:rPr>
              <a:t>wait()</a:t>
            </a:r>
            <a:r>
              <a:rPr lang="en-US" dirty="0"/>
              <a:t> to reap it. Once the parent waits, the zombie is cleared out of the table. That’s the proper handshake between parent and child.</a:t>
            </a:r>
          </a:p>
        </p:txBody>
      </p:sp>
      <p:sp>
        <p:nvSpPr>
          <p:cNvPr id="4" name="Slide Number Placeholder 3"/>
          <p:cNvSpPr>
            <a:spLocks noGrp="1"/>
          </p:cNvSpPr>
          <p:nvPr>
            <p:ph type="sldNum" sz="quarter" idx="5"/>
          </p:nvPr>
        </p:nvSpPr>
        <p:spPr/>
        <p:txBody>
          <a:bodyPr/>
          <a:lstStyle/>
          <a:p>
            <a:fld id="{49046695-FEC7-412E-8A3B-C5FBB7C0DCD6}" type="slidenum">
              <a:rPr lang="en-US" smtClean="0"/>
              <a:t>7</a:t>
            </a:fld>
            <a:endParaRPr lang="en-US"/>
          </a:p>
        </p:txBody>
      </p:sp>
    </p:spTree>
    <p:extLst>
      <p:ext uri="{BB962C8B-B14F-4D97-AF65-F5344CB8AC3E}">
        <p14:creationId xmlns:p14="http://schemas.microsoft.com/office/powerpoint/2010/main" val="19402865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3653D9BA-04B8-4704-8E6C-DAAD526E79AB}" type="datetimeFigureOut">
              <a:rPr lang="en-US"/>
              <a:pPr>
                <a:defRPr/>
              </a:pPr>
              <a:t>9/3/2025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7919B39-7363-496B-8F48-BFE3B15599D7}" type="slidenum">
              <a:rPr lang="en-US" altLang="en-US"/>
              <a:pPr>
                <a:defRPr/>
              </a:pPr>
              <a:t>‹#›</a:t>
            </a:fld>
            <a:endParaRPr lang="en-US" altLang="en-US"/>
          </a:p>
        </p:txBody>
      </p:sp>
    </p:spTree>
    <p:extLst>
      <p:ext uri="{BB962C8B-B14F-4D97-AF65-F5344CB8AC3E}">
        <p14:creationId xmlns:p14="http://schemas.microsoft.com/office/powerpoint/2010/main" val="19487808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30B44F1B-834C-4BF9-8836-AA73789C207B}" type="datetimeFigureOut">
              <a:rPr lang="en-US"/>
              <a:pPr>
                <a:defRPr/>
              </a:pPr>
              <a:t>9/3/2025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422E9EC-155E-40B1-B51F-2A582C856174}" type="slidenum">
              <a:rPr lang="en-US" altLang="en-US"/>
              <a:pPr>
                <a:defRPr/>
              </a:pPr>
              <a:t>‹#›</a:t>
            </a:fld>
            <a:endParaRPr lang="en-US" altLang="en-US"/>
          </a:p>
        </p:txBody>
      </p:sp>
    </p:spTree>
    <p:extLst>
      <p:ext uri="{BB962C8B-B14F-4D97-AF65-F5344CB8AC3E}">
        <p14:creationId xmlns:p14="http://schemas.microsoft.com/office/powerpoint/2010/main" val="16384930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0E87CA8B-06DE-4E1D-9CE1-35DCF27BEC08}" type="datetimeFigureOut">
              <a:rPr lang="en-US"/>
              <a:pPr>
                <a:defRPr/>
              </a:pPr>
              <a:t>9/3/2025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1C0391A-0038-4AF9-BC58-638F60EF535B}" type="slidenum">
              <a:rPr lang="en-US" altLang="en-US"/>
              <a:pPr>
                <a:defRPr/>
              </a:pPr>
              <a:t>‹#›</a:t>
            </a:fld>
            <a:endParaRPr lang="en-US" altLang="en-US"/>
          </a:p>
        </p:txBody>
      </p:sp>
    </p:spTree>
    <p:extLst>
      <p:ext uri="{BB962C8B-B14F-4D97-AF65-F5344CB8AC3E}">
        <p14:creationId xmlns:p14="http://schemas.microsoft.com/office/powerpoint/2010/main" val="33101572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C8548DC0-E303-4AFD-8F51-25D05F7D1E74}" type="datetimeFigureOut">
              <a:rPr lang="en-US"/>
              <a:pPr>
                <a:defRPr/>
              </a:pPr>
              <a:t>9/3/2025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FE2767E-DBF1-4A65-BFD7-25B52E45E857}" type="slidenum">
              <a:rPr lang="en-US" altLang="en-US"/>
              <a:pPr>
                <a:defRPr/>
              </a:pPr>
              <a:t>‹#›</a:t>
            </a:fld>
            <a:endParaRPr lang="en-US" altLang="en-US"/>
          </a:p>
        </p:txBody>
      </p:sp>
    </p:spTree>
    <p:extLst>
      <p:ext uri="{BB962C8B-B14F-4D97-AF65-F5344CB8AC3E}">
        <p14:creationId xmlns:p14="http://schemas.microsoft.com/office/powerpoint/2010/main" val="9377813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177C03C0-91B7-41C4-B566-E07782959BCC}" type="datetimeFigureOut">
              <a:rPr lang="en-US"/>
              <a:pPr>
                <a:defRPr/>
              </a:pPr>
              <a:t>9/3/2025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4D72544-6860-4C6D-BBC1-7E64C98F7EB9}" type="slidenum">
              <a:rPr lang="en-US" altLang="en-US"/>
              <a:pPr>
                <a:defRPr/>
              </a:pPr>
              <a:t>‹#›</a:t>
            </a:fld>
            <a:endParaRPr lang="en-US" altLang="en-US"/>
          </a:p>
        </p:txBody>
      </p:sp>
    </p:spTree>
    <p:extLst>
      <p:ext uri="{BB962C8B-B14F-4D97-AF65-F5344CB8AC3E}">
        <p14:creationId xmlns:p14="http://schemas.microsoft.com/office/powerpoint/2010/main" val="28015753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7286E99C-2B97-4841-8A18-01B2BF91AA56}" type="datetimeFigureOut">
              <a:rPr lang="en-US"/>
              <a:pPr>
                <a:defRPr/>
              </a:pPr>
              <a:t>9/3/2025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2E62C38-EFFA-4A36-AF8C-EEB273044517}" type="slidenum">
              <a:rPr lang="en-US" altLang="en-US"/>
              <a:pPr>
                <a:defRPr/>
              </a:pPr>
              <a:t>‹#›</a:t>
            </a:fld>
            <a:endParaRPr lang="en-US" altLang="en-US"/>
          </a:p>
        </p:txBody>
      </p:sp>
    </p:spTree>
    <p:extLst>
      <p:ext uri="{BB962C8B-B14F-4D97-AF65-F5344CB8AC3E}">
        <p14:creationId xmlns:p14="http://schemas.microsoft.com/office/powerpoint/2010/main" val="4736885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D292514A-E97E-4C1C-AA60-61ABA1021211}" type="datetimeFigureOut">
              <a:rPr lang="en-US"/>
              <a:pPr>
                <a:defRPr/>
              </a:pPr>
              <a:t>9/3/2025</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A34769E9-8CCB-4A70-B972-0F6B58248070}" type="slidenum">
              <a:rPr lang="en-US" altLang="en-US"/>
              <a:pPr>
                <a:defRPr/>
              </a:pPr>
              <a:t>‹#›</a:t>
            </a:fld>
            <a:endParaRPr lang="en-US" altLang="en-US"/>
          </a:p>
        </p:txBody>
      </p:sp>
    </p:spTree>
    <p:extLst>
      <p:ext uri="{BB962C8B-B14F-4D97-AF65-F5344CB8AC3E}">
        <p14:creationId xmlns:p14="http://schemas.microsoft.com/office/powerpoint/2010/main" val="18433927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B6083C2D-2C0F-4BC6-966A-09275748A96A}" type="datetimeFigureOut">
              <a:rPr lang="en-US"/>
              <a:pPr>
                <a:defRPr/>
              </a:pPr>
              <a:t>9/3/2025</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4445FC51-2900-4D07-B29A-D4332ED33245}" type="slidenum">
              <a:rPr lang="en-US" altLang="en-US"/>
              <a:pPr>
                <a:defRPr/>
              </a:pPr>
              <a:t>‹#›</a:t>
            </a:fld>
            <a:endParaRPr lang="en-US" altLang="en-US"/>
          </a:p>
        </p:txBody>
      </p:sp>
    </p:spTree>
    <p:extLst>
      <p:ext uri="{BB962C8B-B14F-4D97-AF65-F5344CB8AC3E}">
        <p14:creationId xmlns:p14="http://schemas.microsoft.com/office/powerpoint/2010/main" val="40739751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E8DB81B-E506-474F-9A4C-5090F70E34FE}" type="datetimeFigureOut">
              <a:rPr lang="en-US"/>
              <a:pPr>
                <a:defRPr/>
              </a:pPr>
              <a:t>9/3/2025</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5477FD25-CAE6-45A9-8944-AF84DC309022}" type="slidenum">
              <a:rPr lang="en-US" altLang="en-US"/>
              <a:pPr>
                <a:defRPr/>
              </a:pPr>
              <a:t>‹#›</a:t>
            </a:fld>
            <a:endParaRPr lang="en-US" altLang="en-US"/>
          </a:p>
        </p:txBody>
      </p:sp>
    </p:spTree>
    <p:extLst>
      <p:ext uri="{BB962C8B-B14F-4D97-AF65-F5344CB8AC3E}">
        <p14:creationId xmlns:p14="http://schemas.microsoft.com/office/powerpoint/2010/main" val="38164299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C3FE85B5-5C41-4546-BA87-7DC2830C5915}" type="datetimeFigureOut">
              <a:rPr lang="en-US"/>
              <a:pPr>
                <a:defRPr/>
              </a:pPr>
              <a:t>9/3/2025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C699DF1-F35C-477A-8A1C-706E23F47CD0}" type="slidenum">
              <a:rPr lang="en-US" altLang="en-US"/>
              <a:pPr>
                <a:defRPr/>
              </a:pPr>
              <a:t>‹#›</a:t>
            </a:fld>
            <a:endParaRPr lang="en-US" altLang="en-US"/>
          </a:p>
        </p:txBody>
      </p:sp>
    </p:spTree>
    <p:extLst>
      <p:ext uri="{BB962C8B-B14F-4D97-AF65-F5344CB8AC3E}">
        <p14:creationId xmlns:p14="http://schemas.microsoft.com/office/powerpoint/2010/main" val="37201246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C7493009-0957-402A-84F3-2B8BDE54241B}" type="datetimeFigureOut">
              <a:rPr lang="en-US"/>
              <a:pPr>
                <a:defRPr/>
              </a:pPr>
              <a:t>9/3/2025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6913F28-E338-4E16-B491-DCB6ED7D7492}" type="slidenum">
              <a:rPr lang="en-US" altLang="en-US"/>
              <a:pPr>
                <a:defRPr/>
              </a:pPr>
              <a:t>‹#›</a:t>
            </a:fld>
            <a:endParaRPr lang="en-US" altLang="en-US"/>
          </a:p>
        </p:txBody>
      </p:sp>
    </p:spTree>
    <p:extLst>
      <p:ext uri="{BB962C8B-B14F-4D97-AF65-F5344CB8AC3E}">
        <p14:creationId xmlns:p14="http://schemas.microsoft.com/office/powerpoint/2010/main" val="25794963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C2B4770B-A2D6-4C55-8261-1D5441C16548}" type="datetimeFigureOut">
              <a:rPr lang="en-US"/>
              <a:pPr>
                <a:defRPr/>
              </a:pPr>
              <a:t>9/3/2025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E31F96AF-7BDC-47EA-8AD5-0863C1BEA4BA}"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svg"/><Relationship Id="rId4" Type="http://schemas.openxmlformats.org/officeDocument/2006/relationships/image" Target="../media/image3.png"/><Relationship Id="rId9" Type="http://schemas.openxmlformats.org/officeDocument/2006/relationships/image" Target="../media/image8.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2050" name="Title 1"/>
          <p:cNvSpPr>
            <a:spLocks noGrp="1"/>
          </p:cNvSpPr>
          <p:nvPr>
            <p:ph type="ctrTitle"/>
          </p:nvPr>
        </p:nvSpPr>
        <p:spPr>
          <a:xfrm>
            <a:off x="-3175" y="0"/>
            <a:ext cx="9147175" cy="1143000"/>
          </a:xfrm>
        </p:spPr>
        <p:txBody>
          <a:bodyPr/>
          <a:lstStyle/>
          <a:p>
            <a:pPr eaLnBrk="1" hangingPunct="1"/>
            <a:r>
              <a:rPr lang="en-US" altLang="en-US" sz="3600" dirty="0">
                <a:solidFill>
                  <a:schemeClr val="bg1"/>
                </a:solidFill>
              </a:rPr>
              <a:t>CMPS 3600 Operating Systems</a:t>
            </a:r>
          </a:p>
        </p:txBody>
      </p:sp>
      <p:sp>
        <p:nvSpPr>
          <p:cNvPr id="2051" name="Subtitle 2"/>
          <p:cNvSpPr>
            <a:spLocks noGrp="1"/>
          </p:cNvSpPr>
          <p:nvPr>
            <p:ph type="subTitle" idx="1"/>
          </p:nvPr>
        </p:nvSpPr>
        <p:spPr>
          <a:xfrm>
            <a:off x="2878138" y="1381125"/>
            <a:ext cx="6248400" cy="2505075"/>
          </a:xfrm>
        </p:spPr>
        <p:txBody>
          <a:bodyPr anchor="ctr"/>
          <a:lstStyle/>
          <a:p>
            <a:pPr eaLnBrk="1" hangingPunct="1"/>
            <a:r>
              <a:rPr lang="en-US" altLang="en-US" sz="2800" dirty="0">
                <a:solidFill>
                  <a:schemeClr val="tx1"/>
                </a:solidFill>
              </a:rPr>
              <a:t>September 3, 2025</a:t>
            </a:r>
          </a:p>
          <a:p>
            <a:pPr eaLnBrk="1" hangingPunct="1"/>
            <a:endParaRPr lang="en-US" altLang="en-US" sz="2400" dirty="0">
              <a:solidFill>
                <a:schemeClr val="tx1"/>
              </a:solidFill>
            </a:endParaRPr>
          </a:p>
          <a:p>
            <a:pPr eaLnBrk="1" hangingPunct="1"/>
            <a:r>
              <a:rPr lang="en-US" altLang="en-US" sz="2800" dirty="0">
                <a:solidFill>
                  <a:schemeClr val="tx1"/>
                </a:solidFill>
              </a:rPr>
              <a:t>Lab 2</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3">
            <a:lum/>
          </a:blip>
          <a:srcRect/>
          <a:stretch>
            <a:fillRect/>
          </a:stretch>
        </a:blipFill>
        <a:effectLst/>
      </p:bgPr>
    </p:bg>
    <p:spTree>
      <p:nvGrpSpPr>
        <p:cNvPr id="1" name=""/>
        <p:cNvGrpSpPr/>
        <p:nvPr/>
      </p:nvGrpSpPr>
      <p:grpSpPr>
        <a:xfrm>
          <a:off x="0" y="0"/>
          <a:ext cx="0" cy="0"/>
          <a:chOff x="0" y="0"/>
          <a:chExt cx="0" cy="0"/>
        </a:xfrm>
      </p:grpSpPr>
      <p:sp>
        <p:nvSpPr>
          <p:cNvPr id="3074" name="Title 1"/>
          <p:cNvSpPr>
            <a:spLocks noGrp="1"/>
          </p:cNvSpPr>
          <p:nvPr>
            <p:ph type="title"/>
          </p:nvPr>
        </p:nvSpPr>
        <p:spPr>
          <a:xfrm>
            <a:off x="381000" y="-6350"/>
            <a:ext cx="8382000" cy="838200"/>
          </a:xfrm>
        </p:spPr>
        <p:txBody>
          <a:bodyPr/>
          <a:lstStyle/>
          <a:p>
            <a:pPr eaLnBrk="1" hangingPunct="1"/>
            <a:r>
              <a:rPr lang="en-US" altLang="en-US" sz="3600" dirty="0">
                <a:solidFill>
                  <a:schemeClr val="bg1"/>
                </a:solidFill>
              </a:rPr>
              <a:t>Processes: Multiplying Work in Linux</a:t>
            </a:r>
          </a:p>
        </p:txBody>
      </p:sp>
      <p:sp>
        <p:nvSpPr>
          <p:cNvPr id="3075" name="Content Placeholder 1"/>
          <p:cNvSpPr>
            <a:spLocks noGrp="1"/>
          </p:cNvSpPr>
          <p:nvPr>
            <p:ph idx="1"/>
          </p:nvPr>
        </p:nvSpPr>
        <p:spPr>
          <a:xfrm>
            <a:off x="457200" y="1219200"/>
            <a:ext cx="8229600" cy="4602163"/>
          </a:xfrm>
        </p:spPr>
        <p:txBody>
          <a:bodyPr/>
          <a:lstStyle/>
          <a:p>
            <a:pPr eaLnBrk="1" hangingPunct="1"/>
            <a:r>
              <a:rPr lang="en-US" altLang="en-US" dirty="0"/>
              <a:t>How can your computer run Spotify and Chrome at the same time?</a:t>
            </a:r>
          </a:p>
        </p:txBody>
      </p:sp>
      <p:grpSp>
        <p:nvGrpSpPr>
          <p:cNvPr id="7" name="Group 6">
            <a:extLst>
              <a:ext uri="{FF2B5EF4-FFF2-40B4-BE49-F238E27FC236}">
                <a16:creationId xmlns:a16="http://schemas.microsoft.com/office/drawing/2014/main" id="{07D9D7E4-7298-5151-67F4-EC91AEBC72A5}"/>
              </a:ext>
            </a:extLst>
          </p:cNvPr>
          <p:cNvGrpSpPr/>
          <p:nvPr/>
        </p:nvGrpSpPr>
        <p:grpSpPr>
          <a:xfrm>
            <a:off x="233412" y="2895292"/>
            <a:ext cx="4341482" cy="2926071"/>
            <a:chOff x="2106682" y="2895292"/>
            <a:chExt cx="4341482" cy="2926071"/>
          </a:xfrm>
        </p:grpSpPr>
        <p:pic>
          <p:nvPicPr>
            <p:cNvPr id="1026" name="Picture 2">
              <a:extLst>
                <a:ext uri="{FF2B5EF4-FFF2-40B4-BE49-F238E27FC236}">
                  <a16:creationId xmlns:a16="http://schemas.microsoft.com/office/drawing/2014/main" id="{5BE5E74C-392B-CA51-943E-BA6EA0E7261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06682" y="2986573"/>
              <a:ext cx="1624584" cy="1067416"/>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5F08EBC6-C406-8AFF-1BB5-CAD79084917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80748" y="2895292"/>
              <a:ext cx="1067416" cy="1067416"/>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4EC07273-4DA7-E37B-88E1-15D15A9A7D80}"/>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59707" y="4196778"/>
              <a:ext cx="1624585" cy="1624585"/>
            </a:xfrm>
            <a:prstGeom prst="rect">
              <a:avLst/>
            </a:prstGeom>
            <a:noFill/>
            <a:extLst>
              <a:ext uri="{909E8E84-426E-40DD-AFC4-6F175D3DCCD1}">
                <a14:hiddenFill xmlns:a14="http://schemas.microsoft.com/office/drawing/2010/main">
                  <a:solidFill>
                    <a:srgbClr val="FFFFFF"/>
                  </a:solidFill>
                </a14:hiddenFill>
              </a:ext>
            </a:extLst>
          </p:spPr>
        </p:pic>
        <p:sp>
          <p:nvSpPr>
            <p:cNvPr id="3" name="Arrow: Bent 2">
              <a:extLst>
                <a:ext uri="{FF2B5EF4-FFF2-40B4-BE49-F238E27FC236}">
                  <a16:creationId xmlns:a16="http://schemas.microsoft.com/office/drawing/2014/main" id="{9310DC49-BBAF-C42A-C1C9-A373CD0B1B0E}"/>
                </a:ext>
              </a:extLst>
            </p:cNvPr>
            <p:cNvSpPr/>
            <p:nvPr/>
          </p:nvSpPr>
          <p:spPr>
            <a:xfrm rot="16200000">
              <a:off x="2679193" y="4494998"/>
              <a:ext cx="914400" cy="685800"/>
            </a:xfrm>
            <a:prstGeom prst="ben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 name="Arrow: Bent 3">
              <a:extLst>
                <a:ext uri="{FF2B5EF4-FFF2-40B4-BE49-F238E27FC236}">
                  <a16:creationId xmlns:a16="http://schemas.microsoft.com/office/drawing/2014/main" id="{A5C1763B-96C9-5A31-0BE2-825E0C57F860}"/>
                </a:ext>
              </a:extLst>
            </p:cNvPr>
            <p:cNvSpPr/>
            <p:nvPr/>
          </p:nvSpPr>
          <p:spPr>
            <a:xfrm rot="16200000" flipV="1">
              <a:off x="5464619" y="4478679"/>
              <a:ext cx="914400" cy="718438"/>
            </a:xfrm>
            <a:prstGeom prst="ben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pic>
        <p:nvPicPr>
          <p:cNvPr id="6" name="Graphic 5" descr="Questions outline">
            <a:extLst>
              <a:ext uri="{FF2B5EF4-FFF2-40B4-BE49-F238E27FC236}">
                <a16:creationId xmlns:a16="http://schemas.microsoft.com/office/drawing/2014/main" id="{0C09C6B1-4B80-897E-6D8B-46ED9294E4E2}"/>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638800" y="1600200"/>
            <a:ext cx="1676092" cy="1676092"/>
          </a:xfrm>
          <a:prstGeom prst="rect">
            <a:avLst/>
          </a:prstGeom>
        </p:spPr>
      </p:pic>
      <p:pic>
        <p:nvPicPr>
          <p:cNvPr id="9" name="Graphic 8" descr="Question Mark outline">
            <a:extLst>
              <a:ext uri="{FF2B5EF4-FFF2-40B4-BE49-F238E27FC236}">
                <a16:creationId xmlns:a16="http://schemas.microsoft.com/office/drawing/2014/main" id="{97E309EB-F43E-DD4F-F3C5-BA1E7E7F6966}"/>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2077634" y="2915178"/>
            <a:ext cx="1210205" cy="1210205"/>
          </a:xfrm>
          <a:prstGeom prst="rect">
            <a:avLst/>
          </a:prstGeom>
        </p:spPr>
      </p:pic>
    </p:spTree>
    <p:extLst>
      <p:ext uri="{BB962C8B-B14F-4D97-AF65-F5344CB8AC3E}">
        <p14:creationId xmlns:p14="http://schemas.microsoft.com/office/powerpoint/2010/main" val="31634576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3">
            <a:lum/>
          </a:blip>
          <a:srcRect/>
          <a:stretch>
            <a:fillRect/>
          </a:stretch>
        </a:blipFill>
        <a:effectLst/>
      </p:bgPr>
    </p:bg>
    <p:spTree>
      <p:nvGrpSpPr>
        <p:cNvPr id="1" name="">
          <a:extLst>
            <a:ext uri="{FF2B5EF4-FFF2-40B4-BE49-F238E27FC236}">
              <a16:creationId xmlns:a16="http://schemas.microsoft.com/office/drawing/2014/main" id="{1D394C33-7569-1931-2252-D740A41E13B4}"/>
            </a:ext>
          </a:extLst>
        </p:cNvPr>
        <p:cNvGrpSpPr/>
        <p:nvPr/>
      </p:nvGrpSpPr>
      <p:grpSpPr>
        <a:xfrm>
          <a:off x="0" y="0"/>
          <a:ext cx="0" cy="0"/>
          <a:chOff x="0" y="0"/>
          <a:chExt cx="0" cy="0"/>
        </a:xfrm>
      </p:grpSpPr>
      <p:sp>
        <p:nvSpPr>
          <p:cNvPr id="3074" name="Title 1">
            <a:extLst>
              <a:ext uri="{FF2B5EF4-FFF2-40B4-BE49-F238E27FC236}">
                <a16:creationId xmlns:a16="http://schemas.microsoft.com/office/drawing/2014/main" id="{32F27DD8-0DF2-38F2-BD0F-93194E6034F0}"/>
              </a:ext>
            </a:extLst>
          </p:cNvPr>
          <p:cNvSpPr>
            <a:spLocks noGrp="1"/>
          </p:cNvSpPr>
          <p:nvPr>
            <p:ph type="title"/>
          </p:nvPr>
        </p:nvSpPr>
        <p:spPr>
          <a:xfrm>
            <a:off x="381000" y="-6350"/>
            <a:ext cx="8382000" cy="838200"/>
          </a:xfrm>
        </p:spPr>
        <p:txBody>
          <a:bodyPr/>
          <a:lstStyle/>
          <a:p>
            <a:pPr eaLnBrk="1" hangingPunct="1"/>
            <a:r>
              <a:rPr lang="en-US" altLang="en-US" sz="3600" dirty="0">
                <a:solidFill>
                  <a:schemeClr val="bg1"/>
                </a:solidFill>
              </a:rPr>
              <a:t>What is a Process?</a:t>
            </a:r>
          </a:p>
        </p:txBody>
      </p:sp>
      <p:sp>
        <p:nvSpPr>
          <p:cNvPr id="3075" name="Content Placeholder 1">
            <a:extLst>
              <a:ext uri="{FF2B5EF4-FFF2-40B4-BE49-F238E27FC236}">
                <a16:creationId xmlns:a16="http://schemas.microsoft.com/office/drawing/2014/main" id="{AB7A022D-D132-F07B-6960-11664B825A59}"/>
              </a:ext>
            </a:extLst>
          </p:cNvPr>
          <p:cNvSpPr>
            <a:spLocks noGrp="1"/>
          </p:cNvSpPr>
          <p:nvPr>
            <p:ph idx="1"/>
          </p:nvPr>
        </p:nvSpPr>
        <p:spPr>
          <a:xfrm>
            <a:off x="457200" y="1219200"/>
            <a:ext cx="8229600" cy="4602163"/>
          </a:xfrm>
        </p:spPr>
        <p:txBody>
          <a:bodyPr/>
          <a:lstStyle/>
          <a:p>
            <a:pPr eaLnBrk="1" hangingPunct="1"/>
            <a:r>
              <a:rPr lang="en-US" altLang="en-US" dirty="0"/>
              <a:t>A running program  = a process</a:t>
            </a:r>
          </a:p>
          <a:p>
            <a:pPr eaLnBrk="1" hangingPunct="1"/>
            <a:r>
              <a:rPr lang="en-US" altLang="en-US" dirty="0"/>
              <a:t>Has its own memory space, registers, and system resources</a:t>
            </a:r>
          </a:p>
          <a:p>
            <a:pPr eaLnBrk="1" hangingPunct="1"/>
            <a:r>
              <a:rPr lang="en-US" altLang="en-US" dirty="0"/>
              <a:t>OS keeps track of processes in the process table</a:t>
            </a:r>
          </a:p>
        </p:txBody>
      </p:sp>
    </p:spTree>
    <p:extLst>
      <p:ext uri="{BB962C8B-B14F-4D97-AF65-F5344CB8AC3E}">
        <p14:creationId xmlns:p14="http://schemas.microsoft.com/office/powerpoint/2010/main" val="27279768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3">
            <a:lum/>
          </a:blip>
          <a:srcRect/>
          <a:stretch>
            <a:fillRect/>
          </a:stretch>
        </a:blipFill>
        <a:effectLst/>
      </p:bgPr>
    </p:bg>
    <p:spTree>
      <p:nvGrpSpPr>
        <p:cNvPr id="1" name="">
          <a:extLst>
            <a:ext uri="{FF2B5EF4-FFF2-40B4-BE49-F238E27FC236}">
              <a16:creationId xmlns:a16="http://schemas.microsoft.com/office/drawing/2014/main" id="{FB984AE6-F15D-1D3D-F885-E2A4E08D17C3}"/>
            </a:ext>
          </a:extLst>
        </p:cNvPr>
        <p:cNvGrpSpPr/>
        <p:nvPr/>
      </p:nvGrpSpPr>
      <p:grpSpPr>
        <a:xfrm>
          <a:off x="0" y="0"/>
          <a:ext cx="0" cy="0"/>
          <a:chOff x="0" y="0"/>
          <a:chExt cx="0" cy="0"/>
        </a:xfrm>
      </p:grpSpPr>
      <p:sp>
        <p:nvSpPr>
          <p:cNvPr id="3074" name="Title 1">
            <a:extLst>
              <a:ext uri="{FF2B5EF4-FFF2-40B4-BE49-F238E27FC236}">
                <a16:creationId xmlns:a16="http://schemas.microsoft.com/office/drawing/2014/main" id="{4548394F-26E5-96E2-A0F7-3CED096FF59B}"/>
              </a:ext>
            </a:extLst>
          </p:cNvPr>
          <p:cNvSpPr>
            <a:spLocks noGrp="1"/>
          </p:cNvSpPr>
          <p:nvPr>
            <p:ph type="title"/>
          </p:nvPr>
        </p:nvSpPr>
        <p:spPr>
          <a:xfrm>
            <a:off x="381000" y="-6350"/>
            <a:ext cx="8382000" cy="838200"/>
          </a:xfrm>
        </p:spPr>
        <p:txBody>
          <a:bodyPr/>
          <a:lstStyle/>
          <a:p>
            <a:pPr eaLnBrk="1" hangingPunct="1"/>
            <a:r>
              <a:rPr lang="en-US" altLang="en-US" sz="3600" dirty="0">
                <a:solidFill>
                  <a:schemeClr val="bg1"/>
                </a:solidFill>
              </a:rPr>
              <a:t>Why fork()?</a:t>
            </a:r>
          </a:p>
        </p:txBody>
      </p:sp>
      <p:sp>
        <p:nvSpPr>
          <p:cNvPr id="3075" name="Content Placeholder 1">
            <a:extLst>
              <a:ext uri="{FF2B5EF4-FFF2-40B4-BE49-F238E27FC236}">
                <a16:creationId xmlns:a16="http://schemas.microsoft.com/office/drawing/2014/main" id="{5C97607E-BEEF-A2F5-5411-51AE694B38C4}"/>
              </a:ext>
            </a:extLst>
          </p:cNvPr>
          <p:cNvSpPr>
            <a:spLocks noGrp="1"/>
          </p:cNvSpPr>
          <p:nvPr>
            <p:ph idx="1"/>
          </p:nvPr>
        </p:nvSpPr>
        <p:spPr>
          <a:xfrm>
            <a:off x="457200" y="1219200"/>
            <a:ext cx="8229600" cy="4602163"/>
          </a:xfrm>
        </p:spPr>
        <p:txBody>
          <a:bodyPr/>
          <a:lstStyle/>
          <a:p>
            <a:pPr eaLnBrk="1" hangingPunct="1"/>
            <a:r>
              <a:rPr lang="en-US" altLang="en-US" dirty="0"/>
              <a:t>fork() creates a new process (child)</a:t>
            </a:r>
          </a:p>
          <a:p>
            <a:pPr eaLnBrk="1" hangingPunct="1"/>
            <a:r>
              <a:rPr lang="en-US" altLang="en-US" dirty="0"/>
              <a:t>Child is a near-duplicate of the parent</a:t>
            </a:r>
          </a:p>
          <a:p>
            <a:pPr eaLnBrk="1" hangingPunct="1"/>
            <a:r>
              <a:rPr lang="en-US" altLang="en-US" dirty="0"/>
              <a:t>Use heavily in shells, servers, multitasking</a:t>
            </a:r>
          </a:p>
          <a:p>
            <a:pPr eaLnBrk="1" hangingPunct="1"/>
            <a:endParaRPr lang="en-US" altLang="en-US" dirty="0"/>
          </a:p>
        </p:txBody>
      </p:sp>
      <p:sp>
        <p:nvSpPr>
          <p:cNvPr id="2" name="Rectangle: Rounded Corners 1">
            <a:extLst>
              <a:ext uri="{FF2B5EF4-FFF2-40B4-BE49-F238E27FC236}">
                <a16:creationId xmlns:a16="http://schemas.microsoft.com/office/drawing/2014/main" id="{5D04B1A4-3FAF-6AC0-D60A-348FC675CC28}"/>
              </a:ext>
            </a:extLst>
          </p:cNvPr>
          <p:cNvSpPr/>
          <p:nvPr/>
        </p:nvSpPr>
        <p:spPr>
          <a:xfrm>
            <a:off x="609600" y="4038600"/>
            <a:ext cx="1524000" cy="76200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Parent</a:t>
            </a:r>
          </a:p>
        </p:txBody>
      </p:sp>
      <p:sp>
        <p:nvSpPr>
          <p:cNvPr id="3" name="Arrow: Right 2">
            <a:extLst>
              <a:ext uri="{FF2B5EF4-FFF2-40B4-BE49-F238E27FC236}">
                <a16:creationId xmlns:a16="http://schemas.microsoft.com/office/drawing/2014/main" id="{AF215C72-AED7-7E4B-D094-1AFCC3A5FE70}"/>
              </a:ext>
            </a:extLst>
          </p:cNvPr>
          <p:cNvSpPr/>
          <p:nvPr/>
        </p:nvSpPr>
        <p:spPr>
          <a:xfrm>
            <a:off x="2209800" y="4343400"/>
            <a:ext cx="381000" cy="15240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ouble Brace 3">
            <a:extLst>
              <a:ext uri="{FF2B5EF4-FFF2-40B4-BE49-F238E27FC236}">
                <a16:creationId xmlns:a16="http://schemas.microsoft.com/office/drawing/2014/main" id="{4D524A87-5DDC-88AE-6652-2FB73F3F5D43}"/>
              </a:ext>
            </a:extLst>
          </p:cNvPr>
          <p:cNvSpPr/>
          <p:nvPr/>
        </p:nvSpPr>
        <p:spPr>
          <a:xfrm>
            <a:off x="2742477" y="4191000"/>
            <a:ext cx="990600" cy="457200"/>
          </a:xfrm>
          <a:prstGeom prst="brace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r>
              <a:rPr lang="en-US" dirty="0"/>
              <a:t>Fork()</a:t>
            </a:r>
          </a:p>
        </p:txBody>
      </p:sp>
      <p:sp>
        <p:nvSpPr>
          <p:cNvPr id="6" name="Rectangle: Rounded Corners 5">
            <a:extLst>
              <a:ext uri="{FF2B5EF4-FFF2-40B4-BE49-F238E27FC236}">
                <a16:creationId xmlns:a16="http://schemas.microsoft.com/office/drawing/2014/main" id="{DC8D29F5-15C4-5481-98D1-39A1B11CE5EA}"/>
              </a:ext>
            </a:extLst>
          </p:cNvPr>
          <p:cNvSpPr/>
          <p:nvPr/>
        </p:nvSpPr>
        <p:spPr>
          <a:xfrm>
            <a:off x="4415017" y="3591046"/>
            <a:ext cx="1524000" cy="76200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Parent</a:t>
            </a:r>
          </a:p>
        </p:txBody>
      </p:sp>
      <p:sp>
        <p:nvSpPr>
          <p:cNvPr id="7" name="Rectangle: Rounded Corners 6">
            <a:extLst>
              <a:ext uri="{FF2B5EF4-FFF2-40B4-BE49-F238E27FC236}">
                <a16:creationId xmlns:a16="http://schemas.microsoft.com/office/drawing/2014/main" id="{480FE7D4-D298-5794-4EBE-1A8E20E7CC6C}"/>
              </a:ext>
            </a:extLst>
          </p:cNvPr>
          <p:cNvSpPr/>
          <p:nvPr/>
        </p:nvSpPr>
        <p:spPr>
          <a:xfrm>
            <a:off x="4421769" y="4495800"/>
            <a:ext cx="1524000" cy="762000"/>
          </a:xfrm>
          <a:prstGeom prst="roundRect">
            <a:avLst/>
          </a:prstGeom>
          <a:solidFill>
            <a:schemeClr val="accent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Child</a:t>
            </a:r>
          </a:p>
        </p:txBody>
      </p:sp>
      <p:sp>
        <p:nvSpPr>
          <p:cNvPr id="8" name="Arrow: Right 7">
            <a:extLst>
              <a:ext uri="{FF2B5EF4-FFF2-40B4-BE49-F238E27FC236}">
                <a16:creationId xmlns:a16="http://schemas.microsoft.com/office/drawing/2014/main" id="{6CE0F939-7999-C95A-C433-B2821DB36486}"/>
              </a:ext>
            </a:extLst>
          </p:cNvPr>
          <p:cNvSpPr/>
          <p:nvPr/>
        </p:nvSpPr>
        <p:spPr>
          <a:xfrm>
            <a:off x="3886923" y="4343400"/>
            <a:ext cx="381000" cy="15240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657969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3">
            <a:lum/>
          </a:blip>
          <a:srcRect/>
          <a:stretch>
            <a:fillRect/>
          </a:stretch>
        </a:blipFill>
        <a:effectLst/>
      </p:bgPr>
    </p:bg>
    <p:spTree>
      <p:nvGrpSpPr>
        <p:cNvPr id="1" name="">
          <a:extLst>
            <a:ext uri="{FF2B5EF4-FFF2-40B4-BE49-F238E27FC236}">
              <a16:creationId xmlns:a16="http://schemas.microsoft.com/office/drawing/2014/main" id="{6728099C-4345-4844-E385-8E90D96569B9}"/>
            </a:ext>
          </a:extLst>
        </p:cNvPr>
        <p:cNvGrpSpPr/>
        <p:nvPr/>
      </p:nvGrpSpPr>
      <p:grpSpPr>
        <a:xfrm>
          <a:off x="0" y="0"/>
          <a:ext cx="0" cy="0"/>
          <a:chOff x="0" y="0"/>
          <a:chExt cx="0" cy="0"/>
        </a:xfrm>
      </p:grpSpPr>
      <p:sp>
        <p:nvSpPr>
          <p:cNvPr id="3074" name="Title 1">
            <a:extLst>
              <a:ext uri="{FF2B5EF4-FFF2-40B4-BE49-F238E27FC236}">
                <a16:creationId xmlns:a16="http://schemas.microsoft.com/office/drawing/2014/main" id="{5560BA43-8433-2F29-A695-9D6E6BB2B163}"/>
              </a:ext>
            </a:extLst>
          </p:cNvPr>
          <p:cNvSpPr>
            <a:spLocks noGrp="1"/>
          </p:cNvSpPr>
          <p:nvPr>
            <p:ph type="title"/>
          </p:nvPr>
        </p:nvSpPr>
        <p:spPr>
          <a:xfrm>
            <a:off x="381000" y="-6350"/>
            <a:ext cx="8382000" cy="838200"/>
          </a:xfrm>
        </p:spPr>
        <p:txBody>
          <a:bodyPr/>
          <a:lstStyle/>
          <a:p>
            <a:pPr eaLnBrk="1" hangingPunct="1"/>
            <a:r>
              <a:rPr lang="en-US" altLang="en-US" sz="3600" dirty="0">
                <a:solidFill>
                  <a:schemeClr val="bg1"/>
                </a:solidFill>
              </a:rPr>
              <a:t>What Happens on fork()</a:t>
            </a:r>
          </a:p>
        </p:txBody>
      </p:sp>
      <p:sp>
        <p:nvSpPr>
          <p:cNvPr id="3075" name="Content Placeholder 1">
            <a:extLst>
              <a:ext uri="{FF2B5EF4-FFF2-40B4-BE49-F238E27FC236}">
                <a16:creationId xmlns:a16="http://schemas.microsoft.com/office/drawing/2014/main" id="{70893B1E-8D8E-2E4E-C5DE-5290394A98B8}"/>
              </a:ext>
            </a:extLst>
          </p:cNvPr>
          <p:cNvSpPr>
            <a:spLocks noGrp="1"/>
          </p:cNvSpPr>
          <p:nvPr>
            <p:ph idx="1"/>
          </p:nvPr>
        </p:nvSpPr>
        <p:spPr>
          <a:xfrm>
            <a:off x="457200" y="1219201"/>
            <a:ext cx="8305800" cy="1295399"/>
          </a:xfrm>
        </p:spPr>
        <p:txBody>
          <a:bodyPr/>
          <a:lstStyle/>
          <a:p>
            <a:pPr eaLnBrk="1" hangingPunct="1"/>
            <a:r>
              <a:rPr lang="en-US" altLang="en-US" sz="2400" dirty="0"/>
              <a:t>Two processes run the same code after fork</a:t>
            </a:r>
          </a:p>
          <a:p>
            <a:pPr eaLnBrk="1" hangingPunct="1"/>
            <a:r>
              <a:rPr lang="en-US" altLang="en-US" sz="2400" dirty="0"/>
              <a:t>Return values differ: 0 in child, child PID in parent</a:t>
            </a:r>
          </a:p>
          <a:p>
            <a:pPr eaLnBrk="1" hangingPunct="1"/>
            <a:r>
              <a:rPr lang="en-US" altLang="en-US" sz="2400" dirty="0"/>
              <a:t>Both continue from the same instruction point</a:t>
            </a:r>
          </a:p>
        </p:txBody>
      </p:sp>
      <p:sp>
        <p:nvSpPr>
          <p:cNvPr id="2" name="Rectangle: Rounded Corners 1">
            <a:extLst>
              <a:ext uri="{FF2B5EF4-FFF2-40B4-BE49-F238E27FC236}">
                <a16:creationId xmlns:a16="http://schemas.microsoft.com/office/drawing/2014/main" id="{536286EF-D222-B535-986E-481F62B06048}"/>
              </a:ext>
            </a:extLst>
          </p:cNvPr>
          <p:cNvSpPr/>
          <p:nvPr/>
        </p:nvSpPr>
        <p:spPr>
          <a:xfrm>
            <a:off x="3505200" y="2514600"/>
            <a:ext cx="2133600" cy="106679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Parent calls fork()</a:t>
            </a:r>
            <a:br>
              <a:rPr lang="en-US" dirty="0"/>
            </a:br>
            <a:br>
              <a:rPr lang="en-US" dirty="0"/>
            </a:br>
            <a:r>
              <a:rPr lang="en-US" dirty="0" err="1"/>
              <a:t>pid_t</a:t>
            </a:r>
            <a:r>
              <a:rPr lang="en-US" dirty="0"/>
              <a:t> </a:t>
            </a:r>
            <a:r>
              <a:rPr lang="en-US" dirty="0" err="1"/>
              <a:t>pid</a:t>
            </a:r>
            <a:r>
              <a:rPr lang="en-US" dirty="0"/>
              <a:t> = fork();</a:t>
            </a:r>
          </a:p>
        </p:txBody>
      </p:sp>
      <p:sp>
        <p:nvSpPr>
          <p:cNvPr id="3" name="Rectangle: Rounded Corners 2">
            <a:extLst>
              <a:ext uri="{FF2B5EF4-FFF2-40B4-BE49-F238E27FC236}">
                <a16:creationId xmlns:a16="http://schemas.microsoft.com/office/drawing/2014/main" id="{C9014EF9-F896-98E0-A29A-76DF1A5487F7}"/>
              </a:ext>
            </a:extLst>
          </p:cNvPr>
          <p:cNvSpPr/>
          <p:nvPr/>
        </p:nvSpPr>
        <p:spPr>
          <a:xfrm>
            <a:off x="1752600" y="4572000"/>
            <a:ext cx="2133600" cy="106679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Child Process</a:t>
            </a:r>
            <a:br>
              <a:rPr lang="en-US" dirty="0"/>
            </a:br>
            <a:r>
              <a:rPr lang="en-US" dirty="0" err="1"/>
              <a:t>pid</a:t>
            </a:r>
            <a:r>
              <a:rPr lang="en-US" dirty="0"/>
              <a:t> == 0</a:t>
            </a:r>
            <a:br>
              <a:rPr lang="en-US" dirty="0"/>
            </a:br>
            <a:r>
              <a:rPr lang="en-US" dirty="0" err="1"/>
              <a:t>printf</a:t>
            </a:r>
            <a:r>
              <a:rPr lang="en-US" dirty="0"/>
              <a:t>(“child”)</a:t>
            </a:r>
          </a:p>
        </p:txBody>
      </p:sp>
      <p:sp>
        <p:nvSpPr>
          <p:cNvPr id="4" name="Rectangle: Rounded Corners 3">
            <a:extLst>
              <a:ext uri="{FF2B5EF4-FFF2-40B4-BE49-F238E27FC236}">
                <a16:creationId xmlns:a16="http://schemas.microsoft.com/office/drawing/2014/main" id="{ED91096B-331F-DFE3-FDBD-972971E40D13}"/>
              </a:ext>
            </a:extLst>
          </p:cNvPr>
          <p:cNvSpPr/>
          <p:nvPr/>
        </p:nvSpPr>
        <p:spPr>
          <a:xfrm>
            <a:off x="5257800" y="4572000"/>
            <a:ext cx="2133600" cy="106679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Parent Process</a:t>
            </a:r>
            <a:br>
              <a:rPr lang="en-US" dirty="0"/>
            </a:br>
            <a:r>
              <a:rPr lang="en-US" dirty="0" err="1"/>
              <a:t>pid</a:t>
            </a:r>
            <a:r>
              <a:rPr lang="en-US" dirty="0"/>
              <a:t> &gt; 0</a:t>
            </a:r>
            <a:br>
              <a:rPr lang="en-US" dirty="0"/>
            </a:br>
            <a:r>
              <a:rPr lang="en-US" dirty="0" err="1"/>
              <a:t>printf</a:t>
            </a:r>
            <a:r>
              <a:rPr lang="en-US" dirty="0"/>
              <a:t>(“parent”)</a:t>
            </a:r>
          </a:p>
        </p:txBody>
      </p:sp>
      <p:cxnSp>
        <p:nvCxnSpPr>
          <p:cNvPr id="6" name="Connector: Elbow 5">
            <a:extLst>
              <a:ext uri="{FF2B5EF4-FFF2-40B4-BE49-F238E27FC236}">
                <a16:creationId xmlns:a16="http://schemas.microsoft.com/office/drawing/2014/main" id="{5A62CE5F-4E48-8410-F7FD-DBBD07930102}"/>
              </a:ext>
            </a:extLst>
          </p:cNvPr>
          <p:cNvCxnSpPr>
            <a:cxnSpLocks/>
            <a:stCxn id="2" idx="2"/>
            <a:endCxn id="4" idx="0"/>
          </p:cNvCxnSpPr>
          <p:nvPr/>
        </p:nvCxnSpPr>
        <p:spPr>
          <a:xfrm rot="16200000" flipH="1">
            <a:off x="4952999" y="3200399"/>
            <a:ext cx="990602" cy="1752600"/>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Connector: Elbow 12">
            <a:extLst>
              <a:ext uri="{FF2B5EF4-FFF2-40B4-BE49-F238E27FC236}">
                <a16:creationId xmlns:a16="http://schemas.microsoft.com/office/drawing/2014/main" id="{5D33F5AF-B82C-4F3A-37F3-768A574E9B4E}"/>
              </a:ext>
            </a:extLst>
          </p:cNvPr>
          <p:cNvCxnSpPr>
            <a:cxnSpLocks/>
            <a:stCxn id="2" idx="2"/>
            <a:endCxn id="3" idx="0"/>
          </p:cNvCxnSpPr>
          <p:nvPr/>
        </p:nvCxnSpPr>
        <p:spPr>
          <a:xfrm rot="5400000">
            <a:off x="3200399" y="3200399"/>
            <a:ext cx="990602" cy="1752600"/>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932885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3">
            <a:lum/>
          </a:blip>
          <a:srcRect/>
          <a:stretch>
            <a:fillRect/>
          </a:stretch>
        </a:blipFill>
        <a:effectLst/>
      </p:bgPr>
    </p:bg>
    <p:spTree>
      <p:nvGrpSpPr>
        <p:cNvPr id="1" name="">
          <a:extLst>
            <a:ext uri="{FF2B5EF4-FFF2-40B4-BE49-F238E27FC236}">
              <a16:creationId xmlns:a16="http://schemas.microsoft.com/office/drawing/2014/main" id="{E7743DBD-4356-62F3-20A2-DB1FD2DECDD1}"/>
            </a:ext>
          </a:extLst>
        </p:cNvPr>
        <p:cNvGrpSpPr/>
        <p:nvPr/>
      </p:nvGrpSpPr>
      <p:grpSpPr>
        <a:xfrm>
          <a:off x="0" y="0"/>
          <a:ext cx="0" cy="0"/>
          <a:chOff x="0" y="0"/>
          <a:chExt cx="0" cy="0"/>
        </a:xfrm>
      </p:grpSpPr>
      <p:sp>
        <p:nvSpPr>
          <p:cNvPr id="3074" name="Title 1">
            <a:extLst>
              <a:ext uri="{FF2B5EF4-FFF2-40B4-BE49-F238E27FC236}">
                <a16:creationId xmlns:a16="http://schemas.microsoft.com/office/drawing/2014/main" id="{8A90742A-96A3-3D9A-4357-91A63422CB27}"/>
              </a:ext>
            </a:extLst>
          </p:cNvPr>
          <p:cNvSpPr>
            <a:spLocks noGrp="1"/>
          </p:cNvSpPr>
          <p:nvPr>
            <p:ph type="title"/>
          </p:nvPr>
        </p:nvSpPr>
        <p:spPr>
          <a:xfrm>
            <a:off x="381000" y="-6350"/>
            <a:ext cx="8382000" cy="838200"/>
          </a:xfrm>
        </p:spPr>
        <p:txBody>
          <a:bodyPr/>
          <a:lstStyle/>
          <a:p>
            <a:pPr eaLnBrk="1" hangingPunct="1"/>
            <a:r>
              <a:rPr lang="en-US" altLang="en-US" sz="3600" dirty="0">
                <a:solidFill>
                  <a:schemeClr val="bg1"/>
                </a:solidFill>
              </a:rPr>
              <a:t>Common Uses of fork()</a:t>
            </a:r>
          </a:p>
        </p:txBody>
      </p:sp>
      <p:sp>
        <p:nvSpPr>
          <p:cNvPr id="3075" name="Content Placeholder 1">
            <a:extLst>
              <a:ext uri="{FF2B5EF4-FFF2-40B4-BE49-F238E27FC236}">
                <a16:creationId xmlns:a16="http://schemas.microsoft.com/office/drawing/2014/main" id="{6ECAE109-59F0-8457-003B-CBD83B7B825F}"/>
              </a:ext>
            </a:extLst>
          </p:cNvPr>
          <p:cNvSpPr>
            <a:spLocks noGrp="1"/>
          </p:cNvSpPr>
          <p:nvPr>
            <p:ph idx="1"/>
          </p:nvPr>
        </p:nvSpPr>
        <p:spPr>
          <a:xfrm>
            <a:off x="457200" y="1219201"/>
            <a:ext cx="8229600" cy="2362200"/>
          </a:xfrm>
        </p:spPr>
        <p:txBody>
          <a:bodyPr/>
          <a:lstStyle/>
          <a:p>
            <a:pPr eaLnBrk="1" hangingPunct="1"/>
            <a:r>
              <a:rPr lang="en-US" altLang="en-US" dirty="0"/>
              <a:t>Launching new programs (fork + exec)</a:t>
            </a:r>
          </a:p>
          <a:p>
            <a:pPr eaLnBrk="1" hangingPunct="1"/>
            <a:r>
              <a:rPr lang="en-US" altLang="en-US" dirty="0"/>
              <a:t>Running background tasks</a:t>
            </a:r>
          </a:p>
          <a:p>
            <a:pPr eaLnBrk="1" hangingPunct="1"/>
            <a:r>
              <a:rPr lang="en-US" altLang="en-US" dirty="0"/>
              <a:t>Multiprocessing in servers</a:t>
            </a:r>
          </a:p>
          <a:p>
            <a:pPr eaLnBrk="1" hangingPunct="1"/>
            <a:r>
              <a:rPr lang="en-US" altLang="en-US" dirty="0"/>
              <a:t>Every shell command forks, then execs</a:t>
            </a:r>
          </a:p>
        </p:txBody>
      </p:sp>
    </p:spTree>
    <p:extLst>
      <p:ext uri="{BB962C8B-B14F-4D97-AF65-F5344CB8AC3E}">
        <p14:creationId xmlns:p14="http://schemas.microsoft.com/office/powerpoint/2010/main" val="33684550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3">
            <a:lum/>
          </a:blip>
          <a:srcRect/>
          <a:stretch>
            <a:fillRect/>
          </a:stretch>
        </a:blipFill>
        <a:effectLst/>
      </p:bgPr>
    </p:bg>
    <p:spTree>
      <p:nvGrpSpPr>
        <p:cNvPr id="1" name="">
          <a:extLst>
            <a:ext uri="{FF2B5EF4-FFF2-40B4-BE49-F238E27FC236}">
              <a16:creationId xmlns:a16="http://schemas.microsoft.com/office/drawing/2014/main" id="{4CFA6AD1-6089-70DB-3AFD-108A9D635CBD}"/>
            </a:ext>
          </a:extLst>
        </p:cNvPr>
        <p:cNvGrpSpPr/>
        <p:nvPr/>
      </p:nvGrpSpPr>
      <p:grpSpPr>
        <a:xfrm>
          <a:off x="0" y="0"/>
          <a:ext cx="0" cy="0"/>
          <a:chOff x="0" y="0"/>
          <a:chExt cx="0" cy="0"/>
        </a:xfrm>
      </p:grpSpPr>
      <p:sp>
        <p:nvSpPr>
          <p:cNvPr id="3074" name="Title 1">
            <a:extLst>
              <a:ext uri="{FF2B5EF4-FFF2-40B4-BE49-F238E27FC236}">
                <a16:creationId xmlns:a16="http://schemas.microsoft.com/office/drawing/2014/main" id="{31D21AE7-7546-D496-8EEF-E0C97870C2AD}"/>
              </a:ext>
            </a:extLst>
          </p:cNvPr>
          <p:cNvSpPr>
            <a:spLocks noGrp="1"/>
          </p:cNvSpPr>
          <p:nvPr>
            <p:ph type="title"/>
          </p:nvPr>
        </p:nvSpPr>
        <p:spPr>
          <a:xfrm>
            <a:off x="381000" y="-6350"/>
            <a:ext cx="8382000" cy="838200"/>
          </a:xfrm>
        </p:spPr>
        <p:txBody>
          <a:bodyPr/>
          <a:lstStyle/>
          <a:p>
            <a:pPr eaLnBrk="1" hangingPunct="1"/>
            <a:r>
              <a:rPr lang="en-US" altLang="en-US" sz="3600" dirty="0">
                <a:solidFill>
                  <a:schemeClr val="bg1"/>
                </a:solidFill>
              </a:rPr>
              <a:t>Zombies &amp; wait()</a:t>
            </a:r>
          </a:p>
        </p:txBody>
      </p:sp>
      <p:sp>
        <p:nvSpPr>
          <p:cNvPr id="3075" name="Content Placeholder 1">
            <a:extLst>
              <a:ext uri="{FF2B5EF4-FFF2-40B4-BE49-F238E27FC236}">
                <a16:creationId xmlns:a16="http://schemas.microsoft.com/office/drawing/2014/main" id="{989320C6-98C4-9368-DF83-3676EAAAA4BE}"/>
              </a:ext>
            </a:extLst>
          </p:cNvPr>
          <p:cNvSpPr>
            <a:spLocks noGrp="1"/>
          </p:cNvSpPr>
          <p:nvPr>
            <p:ph idx="1"/>
          </p:nvPr>
        </p:nvSpPr>
        <p:spPr>
          <a:xfrm>
            <a:off x="457200" y="1219201"/>
            <a:ext cx="8229600" cy="2057399"/>
          </a:xfrm>
        </p:spPr>
        <p:txBody>
          <a:bodyPr/>
          <a:lstStyle/>
          <a:p>
            <a:pPr eaLnBrk="1" hangingPunct="1"/>
            <a:r>
              <a:rPr lang="en-US" altLang="en-US" sz="2400" dirty="0"/>
              <a:t>Child must be reaped by parent with wait()</a:t>
            </a:r>
          </a:p>
          <a:p>
            <a:pPr eaLnBrk="1" hangingPunct="1"/>
            <a:r>
              <a:rPr lang="en-US" altLang="en-US" sz="2400" dirty="0"/>
              <a:t>If not, child becomes a zombie (Z state) in process table</a:t>
            </a:r>
          </a:p>
          <a:p>
            <a:pPr eaLnBrk="1" hangingPunct="1"/>
            <a:r>
              <a:rPr lang="en-US" altLang="en-US" sz="2400" dirty="0"/>
              <a:t>Always:</a:t>
            </a:r>
          </a:p>
          <a:p>
            <a:pPr lvl="1" eaLnBrk="1" hangingPunct="1"/>
            <a:r>
              <a:rPr lang="en-US" altLang="en-US" sz="2000" dirty="0"/>
              <a:t>Child calls exit()</a:t>
            </a:r>
          </a:p>
          <a:p>
            <a:pPr lvl="1" eaLnBrk="1" hangingPunct="1"/>
            <a:r>
              <a:rPr lang="en-US" altLang="en-US" sz="2000" dirty="0"/>
              <a:t>Parent calls wait()</a:t>
            </a:r>
          </a:p>
        </p:txBody>
      </p:sp>
      <p:sp>
        <p:nvSpPr>
          <p:cNvPr id="2" name="Rectangle: Rounded Corners 1">
            <a:extLst>
              <a:ext uri="{FF2B5EF4-FFF2-40B4-BE49-F238E27FC236}">
                <a16:creationId xmlns:a16="http://schemas.microsoft.com/office/drawing/2014/main" id="{E22E8004-9083-BE91-26B7-F80865157AB1}"/>
              </a:ext>
            </a:extLst>
          </p:cNvPr>
          <p:cNvSpPr/>
          <p:nvPr/>
        </p:nvSpPr>
        <p:spPr>
          <a:xfrm>
            <a:off x="228600" y="3886200"/>
            <a:ext cx="1676400" cy="83820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Parent fork() child</a:t>
            </a:r>
          </a:p>
        </p:txBody>
      </p:sp>
      <p:sp>
        <p:nvSpPr>
          <p:cNvPr id="3" name="Rectangle: Rounded Corners 2">
            <a:extLst>
              <a:ext uri="{FF2B5EF4-FFF2-40B4-BE49-F238E27FC236}">
                <a16:creationId xmlns:a16="http://schemas.microsoft.com/office/drawing/2014/main" id="{0448C5CE-9249-8ADB-D2F1-3D4926EDC209}"/>
              </a:ext>
            </a:extLst>
          </p:cNvPr>
          <p:cNvSpPr/>
          <p:nvPr/>
        </p:nvSpPr>
        <p:spPr>
          <a:xfrm>
            <a:off x="2590800" y="3886200"/>
            <a:ext cx="1676400" cy="83820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Child process exits</a:t>
            </a:r>
          </a:p>
        </p:txBody>
      </p:sp>
      <p:sp>
        <p:nvSpPr>
          <p:cNvPr id="4" name="Rectangle: Rounded Corners 3">
            <a:extLst>
              <a:ext uri="{FF2B5EF4-FFF2-40B4-BE49-F238E27FC236}">
                <a16:creationId xmlns:a16="http://schemas.microsoft.com/office/drawing/2014/main" id="{280737F4-B494-A855-3D23-8469D7523359}"/>
              </a:ext>
            </a:extLst>
          </p:cNvPr>
          <p:cNvSpPr/>
          <p:nvPr/>
        </p:nvSpPr>
        <p:spPr>
          <a:xfrm>
            <a:off x="4953000" y="3886200"/>
            <a:ext cx="1676400" cy="83820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Zombie (Z)</a:t>
            </a:r>
            <a:br>
              <a:rPr lang="en-US" dirty="0"/>
            </a:br>
            <a:r>
              <a:rPr lang="en-US" dirty="0"/>
              <a:t>child waiting</a:t>
            </a:r>
          </a:p>
        </p:txBody>
      </p:sp>
      <p:sp>
        <p:nvSpPr>
          <p:cNvPr id="5" name="Rectangle: Rounded Corners 4">
            <a:extLst>
              <a:ext uri="{FF2B5EF4-FFF2-40B4-BE49-F238E27FC236}">
                <a16:creationId xmlns:a16="http://schemas.microsoft.com/office/drawing/2014/main" id="{C88A4CFD-A96C-7D85-6443-0194D6B80231}"/>
              </a:ext>
            </a:extLst>
          </p:cNvPr>
          <p:cNvSpPr/>
          <p:nvPr/>
        </p:nvSpPr>
        <p:spPr>
          <a:xfrm>
            <a:off x="7239000" y="3886200"/>
            <a:ext cx="1676400" cy="83820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Parent calls wait()</a:t>
            </a:r>
            <a:br>
              <a:rPr lang="en-US" dirty="0"/>
            </a:br>
            <a:r>
              <a:rPr lang="en-US" dirty="0"/>
              <a:t>Zombie reaped</a:t>
            </a:r>
          </a:p>
        </p:txBody>
      </p:sp>
      <p:cxnSp>
        <p:nvCxnSpPr>
          <p:cNvPr id="7" name="Straight Arrow Connector 6">
            <a:extLst>
              <a:ext uri="{FF2B5EF4-FFF2-40B4-BE49-F238E27FC236}">
                <a16:creationId xmlns:a16="http://schemas.microsoft.com/office/drawing/2014/main" id="{664BEF90-54AF-6612-D9B9-136CC2B3C96C}"/>
              </a:ext>
            </a:extLst>
          </p:cNvPr>
          <p:cNvCxnSpPr>
            <a:cxnSpLocks/>
            <a:stCxn id="2" idx="3"/>
            <a:endCxn id="3" idx="1"/>
          </p:cNvCxnSpPr>
          <p:nvPr/>
        </p:nvCxnSpPr>
        <p:spPr>
          <a:xfrm>
            <a:off x="1905000" y="4305300"/>
            <a:ext cx="6858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A0B12164-03E3-EE02-8BDD-ADD9693BC075}"/>
              </a:ext>
            </a:extLst>
          </p:cNvPr>
          <p:cNvCxnSpPr>
            <a:cxnSpLocks/>
            <a:stCxn id="3" idx="3"/>
            <a:endCxn id="4" idx="1"/>
          </p:cNvCxnSpPr>
          <p:nvPr/>
        </p:nvCxnSpPr>
        <p:spPr>
          <a:xfrm>
            <a:off x="4267200" y="4305300"/>
            <a:ext cx="6858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0AFEF6C1-FD39-F106-2200-87EBDADBCC53}"/>
              </a:ext>
            </a:extLst>
          </p:cNvPr>
          <p:cNvCxnSpPr>
            <a:cxnSpLocks/>
            <a:stCxn id="4" idx="3"/>
            <a:endCxn id="5" idx="1"/>
          </p:cNvCxnSpPr>
          <p:nvPr/>
        </p:nvCxnSpPr>
        <p:spPr>
          <a:xfrm>
            <a:off x="6629400" y="4305300"/>
            <a:ext cx="6096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886565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761</TotalTime>
  <Words>1010</Words>
  <Application>Microsoft Office PowerPoint</Application>
  <PresentationFormat>On-screen Show (4:3)</PresentationFormat>
  <Paragraphs>52</Paragraphs>
  <Slides>7</Slides>
  <Notes>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CMPS 3600 Operating Systems</vt:lpstr>
      <vt:lpstr>Processes: Multiplying Work in Linux</vt:lpstr>
      <vt:lpstr>What is a Process?</vt:lpstr>
      <vt:lpstr>Why fork()?</vt:lpstr>
      <vt:lpstr>What Happens on fork()</vt:lpstr>
      <vt:lpstr>Common Uses of fork()</vt:lpstr>
      <vt:lpstr>Zombies &amp; wait()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Melissa Danforth</dc:creator>
  <cp:lastModifiedBy>Fanucchi, Dominic</cp:lastModifiedBy>
  <cp:revision>52</cp:revision>
  <dcterms:created xsi:type="dcterms:W3CDTF">2014-02-11T21:32:57Z</dcterms:created>
  <dcterms:modified xsi:type="dcterms:W3CDTF">2025-09-03T22:56:38Z</dcterms:modified>
</cp:coreProperties>
</file>