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6" r:id="rId11"/>
    <p:sldId id="294" r:id="rId12"/>
    <p:sldId id="295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7" y="53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1C1ABE-0D4F-4236-825F-609A5A032B7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046695-FEC7-412E-8A3B-C5FBB7C0D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959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3D9BA-04B8-4704-8E6C-DAAD526E79AB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19B39-7363-496B-8F48-BFE3B15599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878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44F1B-834C-4BF9-8836-AA73789C207B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2E9EC-155E-40B1-B51F-2A582C8561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849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7CA8B-06DE-4E1D-9CE1-35DCF27BEC08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0391A-0038-4AF9-BC58-638F60EF53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0157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48DC0-E303-4AFD-8F51-25D05F7D1E74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2767E-DBF1-4A65-BFD7-25B52E45E8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7781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C03C0-91B7-41C4-B566-E07782959BCC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72544-6860-4C6D-BBC1-7E64C98F7E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1575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6E99C-2B97-4841-8A18-01B2BF91AA56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62C38-EFFA-4A36-AF8C-EEB2730445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3688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2514A-E97E-4C1C-AA60-61ABA1021211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769E9-8CCB-4A70-B972-0F6B582480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3392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83C2D-2C0F-4BC6-966A-09275748A96A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5FC51-2900-4D07-B29A-D4332ED332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975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DB81B-E506-474F-9A4C-5090F70E34FE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7FD25-CAE6-45A9-8944-AF84DC3090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6429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E85B5-5C41-4546-BA87-7DC2830C5915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99DF1-F35C-477A-8A1C-706E23F47C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0124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93009-0957-402A-84F3-2B8BDE54241B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13F28-E338-4E16-B491-DCB6ED7D74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9496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2B4770B-A2D6-4C55-8261-1D5441C16548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31F96AF-7BDC-47EA-8AD5-0863C1BEA4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-3175" y="0"/>
            <a:ext cx="9147175" cy="11430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bg1"/>
                </a:solidFill>
              </a:rPr>
              <a:t>CMPS 3600 Operating Systems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2878138" y="1381125"/>
            <a:ext cx="6248400" cy="2505075"/>
          </a:xfrm>
        </p:spPr>
        <p:txBody>
          <a:bodyPr anchor="ctr"/>
          <a:lstStyle/>
          <a:p>
            <a:pPr eaLnBrk="1" hangingPunct="1"/>
            <a:r>
              <a:rPr lang="en-US" altLang="en-US" sz="2800" dirty="0">
                <a:solidFill>
                  <a:schemeClr val="tx1"/>
                </a:solidFill>
              </a:rPr>
              <a:t>September 17, 2025</a:t>
            </a:r>
          </a:p>
          <a:p>
            <a:pPr eaLnBrk="1" hangingPunct="1"/>
            <a:endParaRPr lang="en-US" altLang="en-US" sz="2400" dirty="0">
              <a:solidFill>
                <a:schemeClr val="tx1"/>
              </a:solidFill>
            </a:endParaRPr>
          </a:p>
          <a:p>
            <a:pPr eaLnBrk="1" hangingPunct="1"/>
            <a:r>
              <a:rPr lang="en-US" altLang="en-US" sz="2800" dirty="0">
                <a:solidFill>
                  <a:schemeClr val="tx1"/>
                </a:solidFill>
              </a:rPr>
              <a:t>Signals, Signal Masks, and Signal Handling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7DABF9-6279-7A9C-7028-91576D6CF5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31F116D6-D813-B45C-470A-51B727247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bg1"/>
                </a:solidFill>
              </a:rPr>
              <a:t>Lab 3 sample output</a:t>
            </a:r>
          </a:p>
        </p:txBody>
      </p:sp>
      <p:sp>
        <p:nvSpPr>
          <p:cNvPr id="3075" name="Content Placeholder 1">
            <a:extLst>
              <a:ext uri="{FF2B5EF4-FFF2-40B4-BE49-F238E27FC236}">
                <a16:creationId xmlns:a16="http://schemas.microsoft.com/office/drawing/2014/main" id="{DDAA10FD-D206-5B77-CF64-13D7F5599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/>
          <a:lstStyle/>
          <a:p>
            <a:pPr marL="457200" lvl="1" indent="0" eaLnBrk="1" hangingPunct="1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DBF042-0C38-C26D-8BEA-15D4E33A75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0063" y="1036637"/>
            <a:ext cx="7183873" cy="4900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672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2838E7-1AA7-50EA-57DB-336E208E8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BEEB43B-EEAB-0615-2E9A-757BEC1F6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bg1"/>
                </a:solidFill>
              </a:rPr>
              <a:t>Why It Matters</a:t>
            </a:r>
          </a:p>
        </p:txBody>
      </p:sp>
      <p:sp>
        <p:nvSpPr>
          <p:cNvPr id="3075" name="Content Placeholder 1">
            <a:extLst>
              <a:ext uri="{FF2B5EF4-FFF2-40B4-BE49-F238E27FC236}">
                <a16:creationId xmlns:a16="http://schemas.microsoft.com/office/drawing/2014/main" id="{C4CA1092-5976-7450-120A-B6537956B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/>
          <a:lstStyle/>
          <a:p>
            <a:pPr eaLnBrk="1" hangingPunct="1"/>
            <a:r>
              <a:rPr lang="en-US" altLang="en-US" dirty="0"/>
              <a:t>Signals = OS tool for asynchronous communication</a:t>
            </a:r>
          </a:p>
          <a:p>
            <a:pPr eaLnBrk="1" hangingPunct="1"/>
            <a:r>
              <a:rPr lang="en-US" altLang="en-US" dirty="0"/>
              <a:t>Used in</a:t>
            </a:r>
          </a:p>
          <a:p>
            <a:pPr lvl="1" eaLnBrk="1" hangingPunct="1"/>
            <a:r>
              <a:rPr lang="en-US" altLang="en-US" dirty="0"/>
              <a:t>Job control (</a:t>
            </a:r>
            <a:r>
              <a:rPr lang="en-US" altLang="en-US" dirty="0" err="1"/>
              <a:t>Ctrl+Z</a:t>
            </a:r>
            <a:r>
              <a:rPr lang="en-US" altLang="en-US" dirty="0"/>
              <a:t>, </a:t>
            </a:r>
            <a:r>
              <a:rPr lang="en-US" altLang="en-US" dirty="0" err="1"/>
              <a:t>fg</a:t>
            </a:r>
            <a:r>
              <a:rPr lang="en-US" altLang="en-US" dirty="0"/>
              <a:t>/</a:t>
            </a:r>
            <a:r>
              <a:rPr lang="en-US" altLang="en-US" dirty="0" err="1"/>
              <a:t>bg</a:t>
            </a:r>
            <a:r>
              <a:rPr lang="en-US" altLang="en-US" dirty="0"/>
              <a:t>)</a:t>
            </a:r>
          </a:p>
          <a:p>
            <a:pPr lvl="1" eaLnBrk="1" hangingPunct="1"/>
            <a:r>
              <a:rPr lang="en-US" altLang="en-US" dirty="0"/>
              <a:t>Timers/alarms</a:t>
            </a:r>
          </a:p>
          <a:p>
            <a:pPr lvl="1" eaLnBrk="1" hangingPunct="1"/>
            <a:r>
              <a:rPr lang="en-US" altLang="en-US" dirty="0"/>
              <a:t>IPC in Unix/Linux systems</a:t>
            </a:r>
          </a:p>
          <a:p>
            <a:pPr eaLnBrk="1" hangingPunct="1"/>
            <a:r>
              <a:rPr lang="en-US" altLang="en-US" dirty="0"/>
              <a:t>Masks/handlers = safety + synchronization</a:t>
            </a:r>
          </a:p>
        </p:txBody>
      </p:sp>
    </p:spTree>
    <p:extLst>
      <p:ext uri="{BB962C8B-B14F-4D97-AF65-F5344CB8AC3E}">
        <p14:creationId xmlns:p14="http://schemas.microsoft.com/office/powerpoint/2010/main" val="19748097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2EB98D-B23B-B36A-29BE-D6E6263BB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139E342C-F058-00B1-FD5C-B5370A2CE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bg1"/>
                </a:solidFill>
              </a:rPr>
              <a:t>Key Takeaways</a:t>
            </a:r>
          </a:p>
        </p:txBody>
      </p:sp>
      <p:sp>
        <p:nvSpPr>
          <p:cNvPr id="3075" name="Content Placeholder 1">
            <a:extLst>
              <a:ext uri="{FF2B5EF4-FFF2-40B4-BE49-F238E27FC236}">
                <a16:creationId xmlns:a16="http://schemas.microsoft.com/office/drawing/2014/main" id="{9CBCFC0F-65BF-69CC-2E19-8DC49C045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/>
          <a:lstStyle/>
          <a:p>
            <a:pPr eaLnBrk="1" hangingPunct="1"/>
            <a:r>
              <a:rPr lang="en-US" altLang="en-US" dirty="0"/>
              <a:t>Signals = software interrupts</a:t>
            </a:r>
          </a:p>
          <a:p>
            <a:pPr eaLnBrk="1" hangingPunct="1"/>
            <a:r>
              <a:rPr lang="en-US" altLang="en-US" dirty="0"/>
              <a:t>Masks = block/unblock as needed</a:t>
            </a:r>
          </a:p>
          <a:p>
            <a:pPr eaLnBrk="1" hangingPunct="1"/>
            <a:r>
              <a:rPr lang="en-US" altLang="en-US" dirty="0"/>
              <a:t>Handlers = customer responses</a:t>
            </a:r>
          </a:p>
          <a:p>
            <a:pPr eaLnBrk="1" hangingPunct="1"/>
            <a:r>
              <a:rPr lang="en-US" altLang="en-US" dirty="0"/>
              <a:t>Without careful handling </a:t>
            </a:r>
            <a:r>
              <a:rPr lang="en-US" altLang="en-US" dirty="0">
                <a:sym typeface="Wingdings" panose="05000000000000000000" pitchFamily="2" charset="2"/>
              </a:rPr>
              <a:t> race conditions &amp; deadlocks</a:t>
            </a:r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74303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bg1"/>
                </a:solidFill>
              </a:rPr>
              <a:t>Signals in Linux</a:t>
            </a:r>
          </a:p>
        </p:txBody>
      </p:sp>
      <p:sp>
        <p:nvSpPr>
          <p:cNvPr id="3075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/>
          <a:lstStyle/>
          <a:p>
            <a:pPr eaLnBrk="1" hangingPunct="1"/>
            <a:r>
              <a:rPr lang="en-US" altLang="en-US" dirty="0"/>
              <a:t>Asynchronous communication between processes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AF48E3F-635E-E8CA-7EA6-3F3287D98AFA}"/>
              </a:ext>
            </a:extLst>
          </p:cNvPr>
          <p:cNvSpPr/>
          <p:nvPr/>
        </p:nvSpPr>
        <p:spPr>
          <a:xfrm>
            <a:off x="2133599" y="2962585"/>
            <a:ext cx="1981200" cy="990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PARENT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168856A-5DB5-ABAA-8D3D-6D24790CA8EA}"/>
              </a:ext>
            </a:extLst>
          </p:cNvPr>
          <p:cNvSpPr/>
          <p:nvPr/>
        </p:nvSpPr>
        <p:spPr>
          <a:xfrm>
            <a:off x="4823460" y="2933700"/>
            <a:ext cx="1981200" cy="9906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CHILD</a:t>
            </a:r>
          </a:p>
        </p:txBody>
      </p:sp>
      <p:sp>
        <p:nvSpPr>
          <p:cNvPr id="5" name="Arrow: U-Turn 4">
            <a:extLst>
              <a:ext uri="{FF2B5EF4-FFF2-40B4-BE49-F238E27FC236}">
                <a16:creationId xmlns:a16="http://schemas.microsoft.com/office/drawing/2014/main" id="{3CFE93FA-15DB-D01B-DB76-BA7C752C88E4}"/>
              </a:ext>
            </a:extLst>
          </p:cNvPr>
          <p:cNvSpPr/>
          <p:nvPr/>
        </p:nvSpPr>
        <p:spPr>
          <a:xfrm>
            <a:off x="3124200" y="2114550"/>
            <a:ext cx="2689860" cy="609600"/>
          </a:xfrm>
          <a:prstGeom prst="utur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Arrow: U-Turn 5">
            <a:extLst>
              <a:ext uri="{FF2B5EF4-FFF2-40B4-BE49-F238E27FC236}">
                <a16:creationId xmlns:a16="http://schemas.microsoft.com/office/drawing/2014/main" id="{DDB8F3C7-6315-3F3D-26A7-8EA83E2531D9}"/>
              </a:ext>
            </a:extLst>
          </p:cNvPr>
          <p:cNvSpPr/>
          <p:nvPr/>
        </p:nvSpPr>
        <p:spPr>
          <a:xfrm rot="10800000">
            <a:off x="3124200" y="4146860"/>
            <a:ext cx="2689860" cy="609600"/>
          </a:xfrm>
          <a:prstGeom prst="utur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457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B7083B-9297-DD7C-46F8-230F0E04F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4DBFA3FB-A8F1-0927-F9BB-DD63AFF48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>
                <a:solidFill>
                  <a:schemeClr val="bg1"/>
                </a:solidFill>
              </a:rPr>
              <a:t>What are Signals?</a:t>
            </a:r>
            <a:endParaRPr lang="en-US" altLang="en-US" sz="3600" dirty="0">
              <a:solidFill>
                <a:schemeClr val="bg1"/>
              </a:solidFill>
            </a:endParaRPr>
          </a:p>
        </p:txBody>
      </p:sp>
      <p:sp>
        <p:nvSpPr>
          <p:cNvPr id="3075" name="Content Placeholder 1">
            <a:extLst>
              <a:ext uri="{FF2B5EF4-FFF2-40B4-BE49-F238E27FC236}">
                <a16:creationId xmlns:a16="http://schemas.microsoft.com/office/drawing/2014/main" id="{BCC2612D-30E2-39D8-2B31-FFAD82097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/>
          <a:lstStyle/>
          <a:p>
            <a:pPr eaLnBrk="1" hangingPunct="1"/>
            <a:r>
              <a:rPr lang="en-US" altLang="en-US" sz="2800"/>
              <a:t>Software interrupts delivered by the OS to a process</a:t>
            </a:r>
          </a:p>
          <a:p>
            <a:pPr eaLnBrk="1" hangingPunct="1"/>
            <a:r>
              <a:rPr lang="en-US" altLang="en-US" sz="2800"/>
              <a:t>Default actions: terminate, stop, continue, ignore</a:t>
            </a:r>
          </a:p>
          <a:p>
            <a:pPr eaLnBrk="1" hangingPunct="1"/>
            <a:r>
              <a:rPr lang="en-US" altLang="en-US" sz="2800"/>
              <a:t>Examples:</a:t>
            </a:r>
          </a:p>
          <a:p>
            <a:pPr lvl="1" eaLnBrk="1" hangingPunct="1"/>
            <a:r>
              <a:rPr lang="en-US" altLang="en-US"/>
              <a:t>SIGINT (Ctrl+C)</a:t>
            </a:r>
          </a:p>
          <a:p>
            <a:pPr lvl="1" eaLnBrk="1" hangingPunct="1"/>
            <a:r>
              <a:rPr lang="en-US" altLang="en-US"/>
              <a:t>SIGUSR1 &amp; SIGUSR2 (user-defined)</a:t>
            </a:r>
          </a:p>
          <a:p>
            <a:pPr lvl="1" eaLnBrk="1" hangingPunct="1"/>
            <a:r>
              <a:rPr lang="en-US" altLang="en-US"/>
              <a:t>SIGKILL (cannot be caught/ignored)</a:t>
            </a:r>
          </a:p>
          <a:p>
            <a:pPr eaLnBrk="1" hangingPunct="1"/>
            <a:endParaRPr lang="en-US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D165CE-4786-993E-0F02-AC851BFAB4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7704" y="4560549"/>
            <a:ext cx="3508591" cy="1078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321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385458-2047-9DFC-4836-0ECE0CA4B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40DB6416-C965-771E-D1FF-8CD58D9FB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bg1"/>
                </a:solidFill>
              </a:rPr>
              <a:t>Why Do We Need Masks?</a:t>
            </a:r>
          </a:p>
        </p:txBody>
      </p:sp>
      <p:sp>
        <p:nvSpPr>
          <p:cNvPr id="3075" name="Content Placeholder 1">
            <a:extLst>
              <a:ext uri="{FF2B5EF4-FFF2-40B4-BE49-F238E27FC236}">
                <a16:creationId xmlns:a16="http://schemas.microsoft.com/office/drawing/2014/main" id="{6631B2DC-D5EA-5D27-2484-72995FE17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Signals can interrupt code anytime</a:t>
            </a:r>
          </a:p>
          <a:p>
            <a:pPr eaLnBrk="1" hangingPunct="1"/>
            <a:r>
              <a:rPr lang="en-US" altLang="en-US" sz="2800" dirty="0"/>
              <a:t>Race condition: parent may send signal </a:t>
            </a:r>
            <a:r>
              <a:rPr lang="en-US" altLang="en-US" sz="2800" b="1" dirty="0"/>
              <a:t>before</a:t>
            </a:r>
            <a:r>
              <a:rPr lang="en-US" altLang="en-US" sz="2800" dirty="0"/>
              <a:t> child is ready</a:t>
            </a:r>
          </a:p>
          <a:p>
            <a:pPr eaLnBrk="1" hangingPunct="1"/>
            <a:r>
              <a:rPr lang="en-US" altLang="en-US" sz="2800" dirty="0"/>
              <a:t>Without protection </a:t>
            </a:r>
            <a:r>
              <a:rPr lang="en-US" altLang="en-US" sz="2800" dirty="0">
                <a:sym typeface="Wingdings" panose="05000000000000000000" pitchFamily="2" charset="2"/>
              </a:rPr>
              <a:t> premature termination</a:t>
            </a:r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75371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139F31-86DF-78C8-1424-D3197913E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139B0CC1-3D5D-FA1A-3257-AF1525058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bg1"/>
                </a:solidFill>
              </a:rPr>
              <a:t>Signal Masks</a:t>
            </a:r>
          </a:p>
        </p:txBody>
      </p:sp>
      <p:sp>
        <p:nvSpPr>
          <p:cNvPr id="3075" name="Content Placeholder 1">
            <a:extLst>
              <a:ext uri="{FF2B5EF4-FFF2-40B4-BE49-F238E27FC236}">
                <a16:creationId xmlns:a16="http://schemas.microsoft.com/office/drawing/2014/main" id="{6C29463D-0062-68D9-3318-F63762F93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A mask = list of blocked signals</a:t>
            </a:r>
          </a:p>
          <a:p>
            <a:pPr eaLnBrk="1" hangingPunct="1"/>
            <a:r>
              <a:rPr lang="en-US" altLang="en-US" sz="2800" dirty="0" err="1"/>
              <a:t>Sigprocmask</a:t>
            </a:r>
            <a:r>
              <a:rPr lang="en-US" altLang="en-US" sz="2800" dirty="0"/>
              <a:t>(SIG_BLOCK, …) blocks chosen signals</a:t>
            </a:r>
          </a:p>
          <a:p>
            <a:pPr eaLnBrk="1" hangingPunct="1"/>
            <a:r>
              <a:rPr lang="en-US" altLang="en-US" sz="2800" dirty="0"/>
              <a:t>Protects critical code until ready</a:t>
            </a:r>
          </a:p>
          <a:p>
            <a:pPr eaLnBrk="1" hangingPunct="1"/>
            <a:r>
              <a:rPr lang="en-US" altLang="en-US" sz="2800" dirty="0"/>
              <a:t>Child inherits mask from parent after fork()</a:t>
            </a:r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40033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827EF9-1D46-F9B0-4406-1A79BEB6C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AFDD05BB-3FF2-49C4-6A0C-BC4671AEC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bg1"/>
                </a:solidFill>
              </a:rPr>
              <a:t>Safe Signal Handling</a:t>
            </a:r>
          </a:p>
        </p:txBody>
      </p:sp>
      <p:sp>
        <p:nvSpPr>
          <p:cNvPr id="3075" name="Content Placeholder 1">
            <a:extLst>
              <a:ext uri="{FF2B5EF4-FFF2-40B4-BE49-F238E27FC236}">
                <a16:creationId xmlns:a16="http://schemas.microsoft.com/office/drawing/2014/main" id="{46273B2D-E0BD-9275-F275-D8149D4CE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Register handler with </a:t>
            </a:r>
            <a:r>
              <a:rPr lang="en-US" altLang="en-US" sz="2800" dirty="0" err="1"/>
              <a:t>sigaction</a:t>
            </a:r>
            <a:endParaRPr lang="en-US" altLang="en-US" sz="2800" dirty="0"/>
          </a:p>
          <a:p>
            <a:pPr eaLnBrk="1" hangingPunct="1"/>
            <a:r>
              <a:rPr lang="en-US" altLang="en-US" sz="2800" dirty="0"/>
              <a:t>Handler runs when signal is received</a:t>
            </a:r>
          </a:p>
          <a:p>
            <a:pPr eaLnBrk="1" hangingPunct="1"/>
            <a:r>
              <a:rPr lang="en-US" altLang="en-US" sz="2800" dirty="0"/>
              <a:t>Use only safe calls (e.g., write, not </a:t>
            </a:r>
            <a:r>
              <a:rPr lang="en-US" altLang="en-US" sz="2800" dirty="0" err="1"/>
              <a:t>printf</a:t>
            </a:r>
            <a:r>
              <a:rPr lang="en-US" altLang="en-US" sz="2800" dirty="0"/>
              <a:t>)</a:t>
            </a:r>
          </a:p>
          <a:p>
            <a:pPr eaLnBrk="1" hangingPunct="1"/>
            <a:r>
              <a:rPr lang="en-US" altLang="en-US" sz="2800" dirty="0"/>
              <a:t>Block all signals during handler for safety</a:t>
            </a:r>
            <a:endParaRPr lang="en-US" altLang="en-US" dirty="0"/>
          </a:p>
          <a:p>
            <a:pPr eaLnBrk="1" hangingPunct="1"/>
            <a:endParaRPr lang="en-US" alt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F0DB16A-FD50-EF24-F373-CFDD49ECEE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6153" y="3657600"/>
            <a:ext cx="5951693" cy="1380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753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A5FA37-4341-BCCB-4C4A-8D2199F7B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5BFCCA1-0AEF-F810-0391-D4ED4ADB2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bg1"/>
                </a:solidFill>
              </a:rPr>
              <a:t>Synchronizing with </a:t>
            </a:r>
            <a:r>
              <a:rPr lang="en-US" altLang="en-US" sz="3600" dirty="0" err="1">
                <a:solidFill>
                  <a:schemeClr val="bg1"/>
                </a:solidFill>
              </a:rPr>
              <a:t>sigsuspend</a:t>
            </a:r>
            <a:endParaRPr lang="en-US" altLang="en-US" sz="3600" dirty="0">
              <a:solidFill>
                <a:schemeClr val="bg1"/>
              </a:solidFill>
            </a:endParaRPr>
          </a:p>
        </p:txBody>
      </p:sp>
      <p:sp>
        <p:nvSpPr>
          <p:cNvPr id="3075" name="Content Placeholder 1">
            <a:extLst>
              <a:ext uri="{FF2B5EF4-FFF2-40B4-BE49-F238E27FC236}">
                <a16:creationId xmlns:a16="http://schemas.microsoft.com/office/drawing/2014/main" id="{EBEBF13A-8DB0-5595-8E58-3A25A2BE3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Temporarily swaps in a new mask &amp; waits</a:t>
            </a:r>
          </a:p>
          <a:p>
            <a:pPr eaLnBrk="1" hangingPunct="1"/>
            <a:r>
              <a:rPr lang="en-US" altLang="en-US" sz="2800" dirty="0"/>
              <a:t>Allows only the desired signal to wake process</a:t>
            </a:r>
          </a:p>
          <a:p>
            <a:pPr eaLnBrk="1" hangingPunct="1"/>
            <a:r>
              <a:rPr lang="en-US" altLang="en-US" sz="2800" dirty="0"/>
              <a:t>Pattern:</a:t>
            </a:r>
          </a:p>
          <a:p>
            <a:pPr marL="971550" lvl="1" indent="-514350" eaLnBrk="1" hangingPunct="1">
              <a:buAutoNum type="arabicPeriod"/>
            </a:pPr>
            <a:r>
              <a:rPr lang="en-US" altLang="en-US" dirty="0"/>
              <a:t>Block everything</a:t>
            </a:r>
          </a:p>
          <a:p>
            <a:pPr marL="971550" lvl="1" indent="-514350" eaLnBrk="1" hangingPunct="1">
              <a:buAutoNum type="arabicPeriod"/>
            </a:pPr>
            <a:r>
              <a:rPr lang="en-US" altLang="en-US" dirty="0"/>
              <a:t>Setup handler</a:t>
            </a:r>
          </a:p>
          <a:p>
            <a:pPr marL="971550" lvl="1" indent="-514350" eaLnBrk="1" hangingPunct="1">
              <a:buAutoNum type="arabicPeriod"/>
            </a:pPr>
            <a:r>
              <a:rPr lang="en-US" altLang="en-US" dirty="0"/>
              <a:t>Fork child</a:t>
            </a:r>
          </a:p>
          <a:p>
            <a:pPr marL="971550" lvl="1" indent="-514350" eaLnBrk="1" hangingPunct="1">
              <a:buAutoNum type="arabicPeriod"/>
            </a:pPr>
            <a:r>
              <a:rPr lang="en-US" altLang="en-US" dirty="0"/>
              <a:t>Child: </a:t>
            </a:r>
            <a:r>
              <a:rPr lang="en-US" altLang="en-US" dirty="0" err="1"/>
              <a:t>sigsuspend</a:t>
            </a:r>
            <a:r>
              <a:rPr lang="en-US" altLang="en-US" dirty="0"/>
              <a:t>(mask_except_SIGUSR1)</a:t>
            </a:r>
          </a:p>
          <a:p>
            <a:pPr marL="457200" lvl="1" indent="0" eaLnBrk="1" hangingPunct="1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CEEE53-A082-8B64-9F27-F4DB810B40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4888211"/>
            <a:ext cx="5425305" cy="750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990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0F404F-961A-3658-98D1-780852CC0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9BD7BD9-ECF4-CD5F-BE8B-276BE0A83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bg1"/>
                </a:solidFill>
              </a:rPr>
              <a:t>Lab 3 Workflow</a:t>
            </a:r>
          </a:p>
        </p:txBody>
      </p:sp>
      <p:sp>
        <p:nvSpPr>
          <p:cNvPr id="3075" name="Content Placeholder 1">
            <a:extLst>
              <a:ext uri="{FF2B5EF4-FFF2-40B4-BE49-F238E27FC236}">
                <a16:creationId xmlns:a16="http://schemas.microsoft.com/office/drawing/2014/main" id="{8435E5A6-06FD-DA69-4A77-CF8A7AFFA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Child Process:</a:t>
            </a:r>
          </a:p>
          <a:p>
            <a:pPr marL="971550" lvl="1" indent="-514350" eaLnBrk="1" hangingPunct="1">
              <a:buAutoNum type="arabicPeriod"/>
            </a:pPr>
            <a:r>
              <a:rPr lang="en-US" altLang="en-US" dirty="0"/>
              <a:t>Open log, write “Go CSUB”</a:t>
            </a:r>
          </a:p>
          <a:p>
            <a:pPr marL="971550" lvl="1" indent="-514350" eaLnBrk="1" hangingPunct="1">
              <a:buAutoNum type="arabicPeriod"/>
            </a:pPr>
            <a:r>
              <a:rPr lang="en-US" altLang="en-US" dirty="0"/>
              <a:t>Wait in </a:t>
            </a:r>
            <a:r>
              <a:rPr lang="en-US" altLang="en-US" dirty="0" err="1"/>
              <a:t>sigsuspend</a:t>
            </a:r>
            <a:r>
              <a:rPr lang="en-US" altLang="en-US" dirty="0"/>
              <a:t>()</a:t>
            </a:r>
          </a:p>
          <a:p>
            <a:pPr marL="971550" lvl="1" indent="-514350" eaLnBrk="1" hangingPunct="1">
              <a:buAutoNum type="arabicPeriod"/>
            </a:pPr>
            <a:r>
              <a:rPr lang="en-US" altLang="en-US" dirty="0"/>
              <a:t>On SIGUSR1: log “ (got the signal) “</a:t>
            </a:r>
          </a:p>
          <a:p>
            <a:pPr marL="971550" lvl="1" indent="-514350" eaLnBrk="1" hangingPunct="1">
              <a:buAutoNum type="arabicPeriod"/>
            </a:pPr>
            <a:r>
              <a:rPr lang="en-US" altLang="en-US" dirty="0"/>
              <a:t>Log “Roadrunners!”, exit</a:t>
            </a:r>
            <a:endParaRPr lang="en-US" altLang="en-US" sz="2800" dirty="0"/>
          </a:p>
          <a:p>
            <a:pPr eaLnBrk="1" hangingPunct="1"/>
            <a:r>
              <a:rPr lang="en-US" altLang="en-US" sz="2800" dirty="0"/>
              <a:t>Parent Process:</a:t>
            </a:r>
          </a:p>
          <a:p>
            <a:pPr marL="971550" lvl="1" indent="-514350" eaLnBrk="1" hangingPunct="1">
              <a:buAutoNum type="arabicPeriod"/>
            </a:pPr>
            <a:r>
              <a:rPr lang="en-US" altLang="en-US" dirty="0"/>
              <a:t>Send SIGTERM, then SIGUSR1</a:t>
            </a:r>
          </a:p>
          <a:p>
            <a:pPr marL="971550" lvl="1" indent="-514350" eaLnBrk="1" hangingPunct="1">
              <a:buAutoNum type="arabicPeriod"/>
            </a:pPr>
            <a:r>
              <a:rPr lang="en-US" altLang="en-US" dirty="0"/>
              <a:t>Call wait() for child</a:t>
            </a:r>
          </a:p>
          <a:p>
            <a:pPr marL="971550" lvl="1" indent="-514350" eaLnBrk="1" hangingPunct="1">
              <a:buAutoNum type="arabicPeriod"/>
            </a:pPr>
            <a:r>
              <a:rPr lang="en-US" altLang="en-US" dirty="0"/>
              <a:t>Print exit code</a:t>
            </a:r>
          </a:p>
          <a:p>
            <a:pPr marL="457200" lvl="1" indent="0" eaLnBrk="1" hangingPunct="1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42995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8956CF-FC51-0769-2F45-05581AA772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03D213B9-288A-ECEE-259B-EDF523C72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bg1"/>
                </a:solidFill>
              </a:rPr>
              <a:t>Lab 3 Workflow, cont.</a:t>
            </a:r>
          </a:p>
        </p:txBody>
      </p:sp>
      <p:sp>
        <p:nvSpPr>
          <p:cNvPr id="3075" name="Content Placeholder 1">
            <a:extLst>
              <a:ext uri="{FF2B5EF4-FFF2-40B4-BE49-F238E27FC236}">
                <a16:creationId xmlns:a16="http://schemas.microsoft.com/office/drawing/2014/main" id="{6D50992C-07DF-62AF-3359-3F8B77D7C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/>
          <a:lstStyle/>
          <a:p>
            <a:pPr marL="457200" lvl="1" indent="0" eaLnBrk="1" hangingPunct="1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E98048C-177C-B42C-6E3B-DEA133DBDE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660" y="1219200"/>
            <a:ext cx="8858679" cy="3873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77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324</Words>
  <Application>Microsoft Office PowerPoint</Application>
  <PresentationFormat>On-screen Show (4:3)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Office Theme</vt:lpstr>
      <vt:lpstr>CMPS 3600 Operating Systems</vt:lpstr>
      <vt:lpstr>Signals in Linux</vt:lpstr>
      <vt:lpstr>What are Signals?</vt:lpstr>
      <vt:lpstr>Why Do We Need Masks?</vt:lpstr>
      <vt:lpstr>Signal Masks</vt:lpstr>
      <vt:lpstr>Safe Signal Handling</vt:lpstr>
      <vt:lpstr>Synchronizing with sigsuspend</vt:lpstr>
      <vt:lpstr>Lab 3 Workflow</vt:lpstr>
      <vt:lpstr>Lab 3 Workflow, cont.</vt:lpstr>
      <vt:lpstr>Lab 3 sample output</vt:lpstr>
      <vt:lpstr>Why It Matters</vt:lpstr>
      <vt:lpstr>Key Takeaways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Danforth</dc:creator>
  <cp:lastModifiedBy>Fanucchi, Dominic</cp:lastModifiedBy>
  <cp:revision>51</cp:revision>
  <dcterms:created xsi:type="dcterms:W3CDTF">2014-02-11T21:32:57Z</dcterms:created>
  <dcterms:modified xsi:type="dcterms:W3CDTF">2025-09-18T01:12:04Z</dcterms:modified>
</cp:coreProperties>
</file>