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5.jpeg" ContentType="image/jpeg"/>
  <Override PartName="/ppt/media/image17.jpeg" ContentType="image/jpe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19.png" ContentType="image/png"/>
  <Override PartName="/ppt/media/image20.png" ContentType="image/png"/>
  <Override PartName="/ppt/media/image9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7.jpeg" ContentType="image/jpeg"/>
  <Override PartName="/ppt/media/image26.png" ContentType="image/png"/>
  <Override PartName="/ppt/media/image18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8.jpeg" ContentType="image/jpeg"/>
  <Override PartName="/ppt/media/image36.png" ContentType="image/png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52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45D8086-ADAE-45D3-93F8-2A53EFDEBDB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en-US" sz="2000" spc="-1" strike="noStrike">
                <a:latin typeface="Times New Roman"/>
                <a:ea typeface="ＭＳ Ｐゴシック"/>
              </a:rPr>
              <a:t>“</a:t>
            </a:r>
            <a:r>
              <a:rPr b="0" lang="en-US" sz="2000" spc="-1" strike="noStrike">
                <a:latin typeface="Times New Roman"/>
                <a:ea typeface="ＭＳ Ｐゴシック"/>
              </a:rPr>
              <a:t>Operating Systems: Internals and Design Principles”, 9/e, by William Stallings, Chapter 5 “Concurrency: Mutual Exclusion and Synchronization”.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5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50E348F-0D32-4453-8C14-C75ADD9C1A6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Summary of Chapter 5.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D97C4E0-031D-4758-854A-483EF4CEEFD6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ubTitle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ubTitle"/>
          </p:nvPr>
        </p:nvSpPr>
        <p:spPr>
          <a:xfrm>
            <a:off x="658800" y="456120"/>
            <a:ext cx="7824600" cy="6132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1828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827960" y="3241080"/>
            <a:ext cx="365724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702120" y="228600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6702120" y="3241080"/>
            <a:ext cx="178452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82796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649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7301520" y="228600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82796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body"/>
          </p:nvPr>
        </p:nvSpPr>
        <p:spPr>
          <a:xfrm>
            <a:off x="60649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 type="body"/>
          </p:nvPr>
        </p:nvSpPr>
        <p:spPr>
          <a:xfrm>
            <a:off x="7301520" y="3241080"/>
            <a:ext cx="1177560" cy="87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326520" y="362880"/>
            <a:ext cx="8439840" cy="2517840"/>
          </a:xfrm>
          <a:prstGeom prst="rect">
            <a:avLst/>
          </a:prstGeom>
          <a:blipFill rotWithShape="0">
            <a:blip r:embed="rId4"/>
            <a:tile/>
          </a:blipFill>
          <a:ln w="349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3098160" y="3575880"/>
            <a:ext cx="5396400" cy="1340280"/>
          </a:xfrm>
          <a:prstGeom prst="rect">
            <a:avLst/>
          </a:prstGeom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4600" spc="-1" strike="noStrike">
                <a:solidFill>
                  <a:srgbClr val="990000"/>
                </a:solidFill>
                <a:latin typeface="Calisto MT"/>
              </a:rPr>
              <a:t>Click to edit Master title style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3098160" y="4980240"/>
            <a:ext cx="5396400" cy="810720"/>
          </a:xfrm>
          <a:prstGeom prst="rect">
            <a:avLst/>
          </a:prstGeom>
        </p:spPr>
        <p:txBody>
          <a:bodyPr tIns="0" bIns="0">
            <a:normAutofit/>
          </a:bodyPr>
          <a:p>
            <a:pPr marL="432000" indent="-324000" algn="r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8080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DAEF3C-FB91-47A0-8974-4141C6BEE13B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sldNum"/>
          </p:nvPr>
        </p:nvSpPr>
        <p:spPr>
          <a:xfrm>
            <a:off x="4306680" y="6492240"/>
            <a:ext cx="5331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0BCAD3EE-3687-432C-8356-B7BB0C9B1E16}" type="slidenum">
              <a:rPr b="1" lang="en-US" sz="1100" spc="-1" strike="noStrike">
                <a:solidFill>
                  <a:srgbClr val="a6a6a6"/>
                </a:solidFill>
                <a:latin typeface="Calibri"/>
              </a:rPr>
              <a:t>&lt;number&gt;</a:t>
            </a:fld>
            <a:endParaRPr b="0" lang="en-US" sz="1100" spc="-1" strike="noStrike">
              <a:latin typeface="Times New Roman"/>
            </a:endParaRPr>
          </a:p>
        </p:txBody>
      </p:sp>
      <p:pic>
        <p:nvPicPr>
          <p:cNvPr id="9" name="Picture 6" descr=""/>
          <p:cNvPicPr/>
          <p:nvPr/>
        </p:nvPicPr>
        <p:blipFill>
          <a:blip r:embed="rId5"/>
          <a:stretch/>
        </p:blipFill>
        <p:spPr>
          <a:xfrm>
            <a:off x="470520" y="457200"/>
            <a:ext cx="2216160" cy="5943240"/>
          </a:xfrm>
          <a:prstGeom prst="rect">
            <a:avLst/>
          </a:prstGeom>
          <a:ln>
            <a:noFill/>
          </a:ln>
        </p:spPr>
      </p:pic>
      <p:sp>
        <p:nvSpPr>
          <p:cNvPr id="10" name="CustomShape 9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0"/>
          <p:cNvSpPr/>
          <p:nvPr/>
        </p:nvSpPr>
        <p:spPr>
          <a:xfrm rot="5400000">
            <a:off x="-222120" y="3369600"/>
            <a:ext cx="5943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5200" spc="-1" strike="noStrike">
                <a:solidFill>
                  <a:srgbClr val="ffffff"/>
                </a:solidFill>
                <a:latin typeface="Calisto MT"/>
              </a:rPr>
              <a:t>Click to edit Master title style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58800" y="2286000"/>
            <a:ext cx="3657240" cy="38397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831200" y="2286000"/>
            <a:ext cx="3657240" cy="3839760"/>
          </a:xfrm>
          <a:prstGeom prst="rect">
            <a:avLst/>
          </a:prstGeom>
        </p:spPr>
        <p:txBody>
          <a:bodyPr/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8604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1430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14256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94DE700-F81F-44FF-8051-1146587E236C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91883912-4B8A-4E12-9BD4-F64424D84FF4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5200" spc="-1" strike="noStrike">
                <a:solidFill>
                  <a:srgbClr val="ffffff"/>
                </a:solidFill>
                <a:latin typeface="Calisto MT"/>
              </a:rPr>
              <a:t>Click to edit Master title style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6E632C-272B-4FEC-89F7-FF6BF362D2FF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31045D70-4FC2-4856-ADC8-3B5CD615DB4D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Click to edit the outline text format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333720" y="565920"/>
            <a:ext cx="8454240" cy="2133360"/>
          </a:xfrm>
          <a:prstGeom prst="rect">
            <a:avLst/>
          </a:prstGeom>
          <a:blipFill rotWithShape="0">
            <a:blip r:embed="rId4"/>
            <a:tile/>
          </a:blipFill>
          <a:ln w="349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>
            <a:off x="457200" y="45720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PlaceHolder 6"/>
          <p:cNvSpPr>
            <a:spLocks noGrp="1"/>
          </p:cNvSpPr>
          <p:nvPr>
            <p:ph type="title"/>
          </p:nvPr>
        </p:nvSpPr>
        <p:spPr>
          <a:xfrm>
            <a:off x="658440" y="1644840"/>
            <a:ext cx="3657240" cy="1098000"/>
          </a:xfrm>
          <a:prstGeom prst="rect">
            <a:avLst/>
          </a:prstGeom>
        </p:spPr>
        <p:txBody>
          <a:bodyPr tIns="0" bIns="0" anchor="b"/>
          <a:p>
            <a:pPr>
              <a:lnSpc>
                <a:spcPts val="5400"/>
              </a:lnSpc>
            </a:pPr>
            <a:r>
              <a:rPr b="0" lang="en-US" sz="3600" spc="-1" strike="noStrike">
                <a:solidFill>
                  <a:srgbClr val="990000"/>
                </a:solidFill>
                <a:latin typeface="Calisto MT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4827960" y="654120"/>
            <a:ext cx="3657240" cy="54860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658440" y="2774880"/>
            <a:ext cx="3657240" cy="316836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146" name="PlaceHolder 9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6ACE899-F4BE-489C-86CA-40032D810130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47" name="PlaceHolder 10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48" name="PlaceHolder 11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99068BD9-6E24-4542-A3FC-5643E0508FD9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EA8958-D2FD-4393-8967-A16C99EC331C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3/4/22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3DBD89E-DCA7-43F0-B46B-828767B2C888}" type="slidenum">
              <a:rPr b="0" lang="en-US" sz="1200" spc="-1" strike="noStrike">
                <a:solidFill>
                  <a:srgbClr val="898989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3"/>
          <p:cNvSpPr/>
          <p:nvPr/>
        </p:nvSpPr>
        <p:spPr>
          <a:xfrm>
            <a:off x="355680" y="565920"/>
            <a:ext cx="8396280" cy="2597760"/>
          </a:xfrm>
          <a:prstGeom prst="rect">
            <a:avLst/>
          </a:prstGeom>
          <a:blipFill rotWithShape="0">
            <a:blip r:embed="rId4"/>
            <a:tile/>
          </a:blipFill>
          <a:ln w="349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4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5"/>
          <p:cNvSpPr/>
          <p:nvPr/>
        </p:nvSpPr>
        <p:spPr>
          <a:xfrm>
            <a:off x="457200" y="45720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PlaceHolder 6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8CB997-AF11-445A-B9AE-6D2378565D29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234" name="PlaceHolder 8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28AB290-AA0A-4F61-B1A0-F912156359BF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35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Click to edit the outline text format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Outline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sto MT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PlaceHolder 3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5200" spc="-1" strike="noStrike">
                <a:solidFill>
                  <a:srgbClr val="ffffff"/>
                </a:solidFill>
                <a:latin typeface="Calisto MT"/>
              </a:rPr>
              <a:t>Click to edit Master title style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54120" y="2286000"/>
            <a:ext cx="7848360" cy="1828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4D36A1-8930-4207-9657-2B4461CBCF67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80DD519-369A-4320-9C5D-C8866BCE469F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81" name="PlaceHolder 8"/>
          <p:cNvSpPr>
            <a:spLocks noGrp="1"/>
          </p:cNvSpPr>
          <p:nvPr>
            <p:ph type="body"/>
          </p:nvPr>
        </p:nvSpPr>
        <p:spPr>
          <a:xfrm>
            <a:off x="654120" y="4303080"/>
            <a:ext cx="7848360" cy="1828440"/>
          </a:xfrm>
          <a:prstGeom prst="rect">
            <a:avLst/>
          </a:prstGeom>
        </p:spPr>
        <p:txBody>
          <a:bodyPr>
            <a:normAutofit/>
          </a:bodyPr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8604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1430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14256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10" descr=""/>
          <p:cNvPicPr/>
          <p:nvPr/>
        </p:nvPicPr>
        <p:blipFill>
          <a:blip r:embed="rId3"/>
          <a:stretch/>
        </p:blipFill>
        <p:spPr>
          <a:xfrm>
            <a:off x="457200" y="457200"/>
            <a:ext cx="8229240" cy="138168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320040" y="320040"/>
            <a:ext cx="8503560" cy="6217560"/>
          </a:xfrm>
          <a:prstGeom prst="rect">
            <a:avLst/>
          </a:prstGeom>
          <a:noFill/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"/>
          <p:cNvSpPr/>
          <p:nvPr/>
        </p:nvSpPr>
        <p:spPr>
          <a:xfrm>
            <a:off x="457200" y="1841040"/>
            <a:ext cx="8229240" cy="118440"/>
          </a:xfrm>
          <a:prstGeom prst="rect">
            <a:avLst/>
          </a:prstGeom>
          <a:solidFill>
            <a:srgbClr val="99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PlaceHolder 3"/>
          <p:cNvSpPr>
            <a:spLocks noGrp="1"/>
          </p:cNvSpPr>
          <p:nvPr>
            <p:ph type="title"/>
          </p:nvPr>
        </p:nvSpPr>
        <p:spPr>
          <a:xfrm>
            <a:off x="658800" y="456120"/>
            <a:ext cx="7824600" cy="1322640"/>
          </a:xfrm>
          <a:prstGeom prst="rect">
            <a:avLst/>
          </a:prstGeom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5200" spc="-1" strike="noStrike">
                <a:solidFill>
                  <a:srgbClr val="ffffff"/>
                </a:solidFill>
                <a:latin typeface="Calisto MT"/>
              </a:rPr>
              <a:t>Click to edit Master title style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827960" y="2286000"/>
            <a:ext cx="3657240" cy="1828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864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1296000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728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2160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dt"/>
          </p:nvPr>
        </p:nvSpPr>
        <p:spPr>
          <a:xfrm>
            <a:off x="6690240" y="649296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F20EA2-F603-4D2F-8F41-A6EFDBED3065}" type="datetime1">
              <a:rPr b="1" lang="en-US" sz="1100" spc="-1" strike="noStrike">
                <a:solidFill>
                  <a:srgbClr val="a6a6a6"/>
                </a:solidFill>
                <a:latin typeface="Calibri"/>
              </a:rPr>
              <a:t>03/04/2022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324" name="PlaceHolder 6"/>
          <p:cNvSpPr>
            <a:spLocks noGrp="1"/>
          </p:cNvSpPr>
          <p:nvPr>
            <p:ph type="ftr"/>
          </p:nvPr>
        </p:nvSpPr>
        <p:spPr>
          <a:xfrm>
            <a:off x="318240" y="6492960"/>
            <a:ext cx="34153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325" name="PlaceHolder 7"/>
          <p:cNvSpPr>
            <a:spLocks noGrp="1"/>
          </p:cNvSpPr>
          <p:nvPr>
            <p:ph type="sldNum"/>
          </p:nvPr>
        </p:nvSpPr>
        <p:spPr>
          <a:xfrm>
            <a:off x="378720" y="6149880"/>
            <a:ext cx="533160" cy="364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3DEEB208-DCE8-45FC-8C87-3A998499AAC3}" type="slidenum">
              <a:rPr b="0" lang="en-US" sz="1800" spc="-1" strike="noStrike">
                <a:solidFill>
                  <a:srgbClr val="990000"/>
                </a:solidFill>
                <a:latin typeface="Calibri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26" name="PlaceHolder 8"/>
          <p:cNvSpPr>
            <a:spLocks noGrp="1"/>
          </p:cNvSpPr>
          <p:nvPr>
            <p:ph type="body"/>
          </p:nvPr>
        </p:nvSpPr>
        <p:spPr>
          <a:xfrm>
            <a:off x="4827960" y="4303080"/>
            <a:ext cx="3657240" cy="1828440"/>
          </a:xfrm>
          <a:prstGeom prst="rect">
            <a:avLst/>
          </a:prstGeom>
        </p:spPr>
        <p:txBody>
          <a:bodyPr>
            <a:normAutofit/>
          </a:bodyPr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8604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1430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14256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27" name="PlaceHolder 9"/>
          <p:cNvSpPr>
            <a:spLocks noGrp="1"/>
          </p:cNvSpPr>
          <p:nvPr>
            <p:ph type="body"/>
          </p:nvPr>
        </p:nvSpPr>
        <p:spPr>
          <a:xfrm>
            <a:off x="658800" y="2286000"/>
            <a:ext cx="3657240" cy="1828440"/>
          </a:xfrm>
          <a:prstGeom prst="rect">
            <a:avLst/>
          </a:prstGeom>
        </p:spPr>
        <p:txBody>
          <a:bodyPr>
            <a:normAutofit/>
          </a:bodyPr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8604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1430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14256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28" name="PlaceHolder 10"/>
          <p:cNvSpPr>
            <a:spLocks noGrp="1"/>
          </p:cNvSpPr>
          <p:nvPr>
            <p:ph type="body"/>
          </p:nvPr>
        </p:nvSpPr>
        <p:spPr>
          <a:xfrm>
            <a:off x="658800" y="4303080"/>
            <a:ext cx="3657240" cy="1828440"/>
          </a:xfrm>
          <a:prstGeom prst="rect">
            <a:avLst/>
          </a:prstGeom>
        </p:spPr>
        <p:txBody>
          <a:bodyPr>
            <a:normAutofit/>
          </a:bodyPr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Second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2" marL="8604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Third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3" marL="11430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Fourth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  <a:p>
            <a:pPr lvl="4" marL="1425600" indent="-2822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800" spc="-1" strike="noStrike">
                <a:solidFill>
                  <a:srgbClr val="262626"/>
                </a:solidFill>
                <a:latin typeface="Calisto MT"/>
              </a:rPr>
              <a:t>Fifth level</a:t>
            </a:r>
            <a:endParaRPr b="0" lang="en-US" sz="1800" spc="-1" strike="noStrike">
              <a:solidFill>
                <a:srgbClr val="262626"/>
              </a:solidFill>
              <a:latin typeface="Calisto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3098160" y="3575880"/>
            <a:ext cx="5396400" cy="1340280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p>
            <a:pPr algn="r">
              <a:lnSpc>
                <a:spcPts val="5400"/>
              </a:lnSpc>
            </a:pPr>
            <a:r>
              <a:rPr b="0" lang="en-US" sz="4600" spc="-1" strike="noStrike">
                <a:solidFill>
                  <a:srgbClr val="990000"/>
                </a:solidFill>
                <a:latin typeface="Calisto MT"/>
              </a:rPr>
              <a:t>Chapter 5</a:t>
            </a:r>
            <a:br/>
            <a:r>
              <a:rPr b="0" lang="en-US" sz="4600" spc="-1" strike="noStrike">
                <a:solidFill>
                  <a:srgbClr val="990000"/>
                </a:solidFill>
                <a:latin typeface="Calisto MT"/>
              </a:rPr>
              <a:t>Concurrency: Mutual Exclusion and Synchronization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457200" y="1905120"/>
            <a:ext cx="2133360" cy="4190760"/>
          </a:xfrm>
          <a:prstGeom prst="rect">
            <a:avLst/>
          </a:prstGeom>
          <a:noFill/>
          <a:ln>
            <a:noFill/>
          </a:ln>
        </p:spPr>
        <p:txBody>
          <a:bodyPr tIns="0" bIns="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i="1" lang="en-US" sz="3200" spc="-1" strike="noStrike">
                <a:solidFill>
                  <a:srgbClr val="433d26"/>
                </a:solidFill>
                <a:latin typeface="Calisto MT"/>
              </a:rPr>
              <a:t>Operating Systems:</a:t>
            </a:r>
            <a:br/>
            <a:r>
              <a:rPr b="0" i="1" lang="en-US" sz="3200" spc="-1" strike="noStrike">
                <a:solidFill>
                  <a:srgbClr val="433d26"/>
                </a:solidFill>
                <a:latin typeface="Calisto MT"/>
              </a:rPr>
              <a:t>Internals and Design Principles</a:t>
            </a:r>
            <a:endParaRPr b="0" lang="en-US" sz="32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5029200" y="5029200"/>
            <a:ext cx="3580920" cy="67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b="0" lang="en-US" sz="1800" spc="-1" strike="noStrike">
                <a:solidFill>
                  <a:srgbClr val="808080"/>
                </a:solidFill>
                <a:latin typeface="Calisto MT"/>
              </a:rPr>
              <a:t>Ninth Edition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b="0" lang="en-US" sz="1800" spc="-1" strike="noStrike">
                <a:solidFill>
                  <a:srgbClr val="808080"/>
                </a:solidFill>
                <a:latin typeface="Calisto MT"/>
              </a:rPr>
              <a:t>By William Stallings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4" name="TextShape 4"/>
          <p:cNvSpPr txBox="1"/>
          <p:nvPr/>
        </p:nvSpPr>
        <p:spPr>
          <a:xfrm>
            <a:off x="318240" y="6492960"/>
            <a:ext cx="70729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UNSAFE Temporary File Creation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9" name="Table 2"/>
          <p:cNvGraphicFramePr/>
          <p:nvPr/>
        </p:nvGraphicFramePr>
        <p:xfrm>
          <a:off x="457200" y="1219320"/>
          <a:ext cx="8229240" cy="17949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794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char *filename;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int fd;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tempnam() ensures filename doesn’t exist */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filename = tempnam (NULL, “foo”); 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fd = open(filename, O_CREAT | O_WRONLY | O_TRUNC , 0644);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free(filename);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400" name="CustomShape 3"/>
          <p:cNvSpPr/>
          <p:nvPr/>
        </p:nvSpPr>
        <p:spPr>
          <a:xfrm>
            <a:off x="76320" y="3344040"/>
            <a:ext cx="2437920" cy="639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Process suspends here (uniprocessor)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1" name="CustomShape 4"/>
          <p:cNvSpPr/>
          <p:nvPr/>
        </p:nvSpPr>
        <p:spPr>
          <a:xfrm flipH="1" rot="5400000">
            <a:off x="-101880" y="2692800"/>
            <a:ext cx="965880" cy="3045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5"/>
          <p:cNvSpPr/>
          <p:nvPr/>
        </p:nvSpPr>
        <p:spPr>
          <a:xfrm>
            <a:off x="5638680" y="3657600"/>
            <a:ext cx="2666520" cy="912600"/>
          </a:xfrm>
          <a:prstGeom prst="rect">
            <a:avLst/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Attacker process symlinks filename to important file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3" name="CustomShape 6"/>
          <p:cNvSpPr/>
          <p:nvPr/>
        </p:nvSpPr>
        <p:spPr>
          <a:xfrm rot="16200000">
            <a:off x="6822360" y="2855520"/>
            <a:ext cx="1290240" cy="3045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7"/>
          <p:cNvSpPr/>
          <p:nvPr/>
        </p:nvSpPr>
        <p:spPr>
          <a:xfrm>
            <a:off x="1752480" y="4303800"/>
            <a:ext cx="2971440" cy="1186920"/>
          </a:xfrm>
          <a:prstGeom prst="rect">
            <a:avLst/>
          </a:prstGeom>
          <a:solidFill>
            <a:srgbClr val="9bbb59"/>
          </a:solidFill>
          <a:ln w="25560">
            <a:solidFill>
              <a:srgbClr val="728a4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Original process resumes and opens symlinked file instead of new, temporary file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5" name="CustomShape 8"/>
          <p:cNvSpPr/>
          <p:nvPr/>
        </p:nvSpPr>
        <p:spPr>
          <a:xfrm rot="16200000">
            <a:off x="3304440" y="3401640"/>
            <a:ext cx="1544400" cy="22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25560">
            <a:solidFill>
              <a:srgbClr val="728a4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SAFER Temporary File Creation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Use O_EXCL with O_CREAT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O_EXCL will cause open() to error if file exists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Also good habit to make file private (0600)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08" name="Table 3"/>
          <p:cNvGraphicFramePr/>
          <p:nvPr/>
        </p:nvGraphicFramePr>
        <p:xfrm>
          <a:off x="550440" y="3078360"/>
          <a:ext cx="8042400" cy="2799360"/>
        </p:xfrm>
        <a:graphic>
          <a:graphicData uri="http://schemas.openxmlformats.org/drawingml/2006/table">
            <a:tbl>
              <a:tblPr/>
              <a:tblGrid>
                <a:gridCol w="8042760"/>
              </a:tblGrid>
              <a:tr h="2799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char *filename;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int fd;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do {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tempnam() ensures filename doesn’t exist */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filename = tempnam (NULL, “foo”); 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fd = open(filename, O_CREAT | O_EXCL | O_WRONLY | O_TRUNC , 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         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0600);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free(filename);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} while(fd == -1);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6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SAFER Temporary File Creation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Linux provides a function for this: 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mkstemp()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Takes a filename template as a parameter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Template uses X to indicate what the system should replace with random characters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Template must be passed as a variable, not a literal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Calls open() with 0600 permissions and O_EXCL flag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Example: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char filename[] = “/tmp/myprogXXXXXX”;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int fd = mkstemp(filename);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Book 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Simple echo() function: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8571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void echo() {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8571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chin = getchar();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8571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chout = chin;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8571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putchar(chout);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8571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One copy in memory for all processes to use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Book 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Need to guard against following sequence: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P1 calls echo() with character ‘x’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P1 gets interrupted after getchar() [chin = ‘x’]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P2 calls echo() with character ‘y’ and does not get interrupted [chin=‘y’ and chout = ‘y’]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P1 resumes, but now chin is ‘y’ instead of ‘x’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Book 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Allowing two processes to be in echo is also an issue with multiple processors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Solution to Both Issues: Block entry into echo() when another process is already in it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17" name="Table 3"/>
          <p:cNvGraphicFramePr/>
          <p:nvPr/>
        </p:nvGraphicFramePr>
        <p:xfrm>
          <a:off x="1447920" y="2512080"/>
          <a:ext cx="6095160" cy="23058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P1 on Processor 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P2 on Processor B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949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chin = getchar()  [chin=‘x’]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chout = chin        [chout=‘y’]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putchar(chout)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chin = getchar()  [chin=‘y’]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chout = chin        [chout=‘y’]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putchar(chout)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418" name="CustomShape 4"/>
          <p:cNvSpPr/>
          <p:nvPr/>
        </p:nvSpPr>
        <p:spPr>
          <a:xfrm>
            <a:off x="7621560" y="2666880"/>
            <a:ext cx="68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Time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7924680" y="3036240"/>
            <a:ext cx="360" cy="122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Book Example: Data Coherency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Assume there is an application which must enforce the rule a == b for all actions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Has two processes to update a &amp; b: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Issues occur when both processes run either overlapped or interleaved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22" name="Table 3"/>
          <p:cNvGraphicFramePr/>
          <p:nvPr/>
        </p:nvGraphicFramePr>
        <p:xfrm>
          <a:off x="1523880" y="3200400"/>
          <a:ext cx="6095160" cy="9792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 1 (P1)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 2 (P2)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 = a + 1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 = b + 1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 = 2 * b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 = 2 * 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Data Coherency Example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Possible outcome without synchronization: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Initial state: a = b = 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P1 runs a = a + 1                   a = 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P2 runs b = 2 * b                  b = 2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P1 runs b = b + 1                  b = 3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P2 runs a = 2 * a                   a = 4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End state: a = 4 and b = 3, rule is broken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Synchronization needed to prevent this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Semaphore Values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Initialization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Value indicates number of processes that can concurrently be in critical section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semWait / Decrement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value is &lt;0, indicates # of waiting processes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semSignal / Increment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value is &lt;= 0, unblock a waiting process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 way for process to check semaphore value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Binary Semaphores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Value can only be 0 or 1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semWaitB / Decrement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value is 1, change it to 0 and proceed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value is 0, add process to waiting / blocked list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semSignalB / Increment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If there are waiting processes, unblock one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Otherwise, set value to 1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Additional Terminology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Correctness / Safety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Desired output always computed regardless of the order threads/processes execute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Required serialized sections enforced via synchronization methods we’ll learn in Ch. 5 &amp; 6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Liveness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Processes/threads make useful progress eventually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Eventually” can be loosely interpreted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Issues to Guard Against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Producer adding more when buffer is full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aka the “I Love Lucy” candy scene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First solution assumes infinite buffer to avoid this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Consumer trying to remove from empty buffer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Needs to block waiting for something to consume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Producer should eventually produce something, or deadlock will occur for consumer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Again, “eventually” is loosely defined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Infinite Buffer Approach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Variables: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in: index for item being produced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out: index for item being consumed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Pseudocode: Enforces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out &lt; in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33" name="Table 3"/>
          <p:cNvGraphicFramePr/>
          <p:nvPr/>
        </p:nvGraphicFramePr>
        <p:xfrm>
          <a:off x="1009800" y="3429000"/>
          <a:ext cx="7124040" cy="2379600"/>
        </p:xfrm>
        <a:graphic>
          <a:graphicData uri="http://schemas.openxmlformats.org/drawingml/2006/table">
            <a:tbl>
              <a:tblPr/>
              <a:tblGrid>
                <a:gridCol w="3562200"/>
                <a:gridCol w="3562200"/>
              </a:tblGrid>
              <a:tr h="367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Producer Pseudocode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Consumer Pseudocode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011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while true do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produce item v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store v in buffer index in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increment in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while true do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while in &lt;= out do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nothing; done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set w to buffer index out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increment out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consume item w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Finite Buffer Approach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Must block producer when buffer is full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Book uses a circular array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Uses modulo increment: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 = (in + 1) % MAX_SIZE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Example: MAX_SIZE = 10 and in = 9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(9+1) % 10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10 % 10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0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Update in to index 0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Empty case: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out == in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Full case: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(in+1) == out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Placement of csignal() in Code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Several ways to handle csignal()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Require that it be last operation in procedure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Process will exit monitor after calling csignal(c) so wakened process from c’s queue can begin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Immediately block process on urgent queue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Let wakened process execute, which could wake others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Once all wakened processes are handled, urgent queue processes are allowed to resume before processes waiting entry into the monitor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Notify and Broadcast Monitors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Drawbacks to csignal()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Urgent queue requires process switches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Process scheduler must ensure processes on monitor queues are ready-to-run and no process waiting to enter monitor preempts processes inside the monitor’s queues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Replace csignal() with cnotify()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Original process continues until it exits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Process in condition or entry queue may enter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Notify and Broadcast Monitors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Advantages: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Avoids process switches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Don’t have to specify location of cnotify() in code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Caveats: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Condition queue no longer has priority so must always check condition variable on waking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Starvation prevention needed, e.g. watchdog timer to wake up processes that have been on a condition queue for too long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Notify and Broadcast Monitors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Can add new primitive: cbroadcast(c)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Add all processes in c’s waiting queue to monitor’s ready queue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Handles variable consumption/production where only a subset of waiting processes will have their condition satisfied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Book examples: String producer/consumer and memory allocation management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658800" y="456120"/>
            <a:ext cx="7824600" cy="1322640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p>
            <a:pPr algn="ctr">
              <a:lnSpc>
                <a:spcPts val="5400"/>
              </a:lnSpc>
            </a:pPr>
            <a:r>
              <a:rPr b="0" lang="en-US" sz="6600" spc="-1" strike="noStrike">
                <a:solidFill>
                  <a:srgbClr val="730000"/>
                </a:solidFill>
                <a:latin typeface="Calisto MT"/>
              </a:rPr>
              <a:t>Summary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4827960" y="2209680"/>
            <a:ext cx="3858480" cy="419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Monitors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Monitor with signal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Alternate model of monitors with notify and broadcast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Message passing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Synchronization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Addressing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Message format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Queueing discipline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Mutual exclusion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282600" indent="-282240">
              <a:lnSpc>
                <a:spcPct val="10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Readers/writers problem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Readers have priority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10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Writers have priority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46" name="TextShape 3"/>
          <p:cNvSpPr txBox="1"/>
          <p:nvPr/>
        </p:nvSpPr>
        <p:spPr>
          <a:xfrm>
            <a:off x="609480" y="2057400"/>
            <a:ext cx="3836520" cy="4952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2600" indent="-2822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Mutual exclusion: software approaches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Dekker’s algorithm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Peterson’s algorithm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577800" indent="-294840">
              <a:lnSpc>
                <a:spcPct val="80000"/>
              </a:lnSpc>
              <a:spcBef>
                <a:spcPts val="601"/>
              </a:spcBef>
            </a:pP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282600" indent="-2822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Principles of concurrency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Race condition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OS concerns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Process interaction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Requirements for mutual exclusion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577800" indent="-294840">
              <a:lnSpc>
                <a:spcPct val="80000"/>
              </a:lnSpc>
              <a:spcBef>
                <a:spcPts val="601"/>
              </a:spcBef>
            </a:pP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282600" indent="-2822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Mutual exclusion: hardware support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Interrupt disabling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Special machine instructions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577800" indent="-294840">
              <a:lnSpc>
                <a:spcPct val="80000"/>
              </a:lnSpc>
              <a:spcBef>
                <a:spcPts val="601"/>
              </a:spcBef>
            </a:pP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marL="282600" indent="-2822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Semaphores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Mutual exclusion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Producer/consumer problem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  <a:p>
            <a:pPr lvl="1" marL="577800" indent="-294840">
              <a:lnSpc>
                <a:spcPct val="80000"/>
              </a:lnSpc>
              <a:spcBef>
                <a:spcPts val="601"/>
              </a:spcBef>
              <a:buClr>
                <a:srgbClr val="990000"/>
              </a:buClr>
              <a:buSzPct val="75000"/>
              <a:buFont typeface="Wingdings" charset="2"/>
              <a:buChar char=""/>
            </a:pPr>
            <a:r>
              <a:rPr b="0" lang="en-US" sz="1600" spc="-1" strike="noStrike">
                <a:solidFill>
                  <a:srgbClr val="262626"/>
                </a:solidFill>
                <a:latin typeface="Calisto MT"/>
              </a:rPr>
              <a:t>Implementation of semaphores</a:t>
            </a:r>
            <a:endParaRPr b="0" lang="en-US" sz="1600" spc="-1" strike="noStrike">
              <a:solidFill>
                <a:srgbClr val="262626"/>
              </a:solidFill>
              <a:latin typeface="Calisto MT"/>
            </a:endParaRPr>
          </a:p>
        </p:txBody>
      </p:sp>
      <p:sp>
        <p:nvSpPr>
          <p:cNvPr id="447" name="TextShape 4"/>
          <p:cNvSpPr txBox="1"/>
          <p:nvPr/>
        </p:nvSpPr>
        <p:spPr>
          <a:xfrm>
            <a:off x="318240" y="6492960"/>
            <a:ext cx="72252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a6a6a6"/>
                </a:solidFill>
                <a:latin typeface="Calibri"/>
              </a:rPr>
              <a:t>© 2017 Pearson Education, Inc., Hoboken, NJ. All rights reserved. </a:t>
            </a:r>
            <a:endParaRPr b="0" lang="en-US" sz="1100" spc="-1" strike="noStrike"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Additional Terminology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Deterministic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Given the same input, the same output will be produced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Non-deterministic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Output varies for the same input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 our context, this could indicate improper synchronization if the process / application was supposed to be deterministic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General Concurrent Process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General states / phases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Beginning section (initialization)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Critical section(s)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Non-critical section(s)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Ending section (cleanup and exit)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Can loop between critical sections and non-critical sections as needed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Concurrency Example – Lab 4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Sending the integer via shared memory is a very simple type of concurrency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shared memory is initialized to a fixed value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child process waits until the parent process updates the shared memory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Uses a busy wait loop: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while(*shared == 0) { }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 parent process uses a temporary integer while verifying user input, then updates the shared memory segment with the verified integer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Concurrency Example – Lab 4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4" name="Table 2"/>
          <p:cNvGraphicFramePr/>
          <p:nvPr/>
        </p:nvGraphicFramePr>
        <p:xfrm>
          <a:off x="152280" y="1219320"/>
          <a:ext cx="8838720" cy="4070880"/>
        </p:xfrm>
        <a:graphic>
          <a:graphicData uri="http://schemas.openxmlformats.org/drawingml/2006/table">
            <a:tbl>
              <a:tblPr/>
              <a:tblGrid>
                <a:gridCol w="5181480"/>
                <a:gridCol w="365760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Parent Process code segment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Child Process code segment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714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int num;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Prompt user for an integer and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validate that user has given a number */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memset(buf, 0, BUFSIZE);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strcpy(buf,"Enter an integer: ");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write(1,buf,strlen(buf));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while(!scanf("%d",&amp;num)) {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scanf("%20s", &amp;buf);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memset(buf, 0, BUFSIZE);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strcpy(buf,"\nYou must enter a number: ");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write(1,buf,strlen(buf));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}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modify shared memory */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*shared=num;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wait(&amp;status);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int ret;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loop until value changes */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while (*shared == 0) {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}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write shared to log */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memset(buf, 0, BUFSIZE);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sprintf(buf,"received %d \n", 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  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*shared);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write(logfd,buf,strlen(buf));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close(logfd);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/* detach from shared segment */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shmdt(shared);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ourier New"/>
                        </a:rPr>
                        <a:t>exit(0);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385" name="CustomShape 3"/>
          <p:cNvSpPr/>
          <p:nvPr/>
        </p:nvSpPr>
        <p:spPr>
          <a:xfrm>
            <a:off x="228600" y="4800600"/>
            <a:ext cx="1371240" cy="3045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7964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4"/>
          <p:cNvSpPr/>
          <p:nvPr/>
        </p:nvSpPr>
        <p:spPr>
          <a:xfrm>
            <a:off x="5410080" y="2286000"/>
            <a:ext cx="2209320" cy="228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7964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5"/>
          <p:cNvSpPr/>
          <p:nvPr/>
        </p:nvSpPr>
        <p:spPr>
          <a:xfrm>
            <a:off x="5410080" y="3352680"/>
            <a:ext cx="3123720" cy="3805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7964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6"/>
          <p:cNvSpPr/>
          <p:nvPr/>
        </p:nvSpPr>
        <p:spPr>
          <a:xfrm>
            <a:off x="3352680" y="4495680"/>
            <a:ext cx="1980720" cy="11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Critical Sections accessing *shared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9" name="CustomShape 7"/>
          <p:cNvSpPr/>
          <p:nvPr/>
        </p:nvSpPr>
        <p:spPr>
          <a:xfrm rot="10800000">
            <a:off x="3305520" y="5036040"/>
            <a:ext cx="1629000" cy="158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8"/>
          <p:cNvSpPr/>
          <p:nvPr/>
        </p:nvSpPr>
        <p:spPr>
          <a:xfrm rot="17404800">
            <a:off x="4870800" y="3999240"/>
            <a:ext cx="773280" cy="176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9"/>
          <p:cNvSpPr/>
          <p:nvPr/>
        </p:nvSpPr>
        <p:spPr>
          <a:xfrm rot="17404800">
            <a:off x="4199400" y="3446280"/>
            <a:ext cx="2036880" cy="150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Concurrency Example – Lab 4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Worked without any further synchronization because it only passed one integer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Child did “busy wait” until parent wrote integer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If we wanted to pass more integers, we’d need some sort of synchronization to ensure order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Order for two integers should be: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Parent writes, Child reads, Parent writes, Child reads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Concurrency Example – Lab 4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Without proper synch, order could go “bad”: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Parent writes, Parent writes, Child reads, Child hangs waiting for more data, Parent hangs on wait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Child misses first value and both get deadlocked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Parent writes, Child reads, Child reads, Parent writes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Child reads first value twice. Second value behavior depends on child code.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380880" y="-6480"/>
            <a:ext cx="838152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Atomic Operation Example: Temp. Files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457200" y="1219320"/>
            <a:ext cx="8229240" cy="4601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Steps to creating a temporary file: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Check if the file already exists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Open the new file and return the descriptor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If these steps are NOT atomic, an attacker could potentially put a symlink or other file at the destination filename between the two steps, causing the process to open an existing file instead of a new temporary file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2017-03-14T02:26:12Z</dcterms:created>
  <dc:creator/>
  <dc:description/>
  <dc:language>en-US</dc:language>
  <cp:lastModifiedBy/>
  <cp:lastPrinted>2011-02-18T21:50:36Z</cp:lastPrinted>
  <dcterms:modified xsi:type="dcterms:W3CDTF">2022-03-04T09:38:24Z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69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96</vt:i4>
  </property>
</Properties>
</file>